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tiff" ContentType="image/tiff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bin" ContentType="application/vnd.openxmlformats-officedocument.oleObject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handoutMasterIdLst>
    <p:handoutMasterId r:id="rId35"/>
  </p:handoutMasterIdLst>
  <p:sldIdLst>
    <p:sldId id="256" r:id="rId2"/>
    <p:sldId id="259" r:id="rId3"/>
    <p:sldId id="342" r:id="rId4"/>
    <p:sldId id="304" r:id="rId5"/>
    <p:sldId id="315" r:id="rId6"/>
    <p:sldId id="349" r:id="rId7"/>
    <p:sldId id="314" r:id="rId8"/>
    <p:sldId id="316" r:id="rId9"/>
    <p:sldId id="350" r:id="rId10"/>
    <p:sldId id="311" r:id="rId11"/>
    <p:sldId id="265" r:id="rId12"/>
    <p:sldId id="347" r:id="rId13"/>
    <p:sldId id="317" r:id="rId14"/>
    <p:sldId id="320" r:id="rId15"/>
    <p:sldId id="306" r:id="rId16"/>
    <p:sldId id="319" r:id="rId17"/>
    <p:sldId id="352" r:id="rId18"/>
    <p:sldId id="351" r:id="rId19"/>
    <p:sldId id="354" r:id="rId20"/>
    <p:sldId id="294" r:id="rId21"/>
    <p:sldId id="355" r:id="rId22"/>
    <p:sldId id="274" r:id="rId23"/>
    <p:sldId id="283" r:id="rId24"/>
    <p:sldId id="383" r:id="rId25"/>
    <p:sldId id="268" r:id="rId26"/>
    <p:sldId id="357" r:id="rId27"/>
    <p:sldId id="376" r:id="rId28"/>
    <p:sldId id="377" r:id="rId29"/>
    <p:sldId id="381" r:id="rId30"/>
    <p:sldId id="379" r:id="rId31"/>
    <p:sldId id="297" r:id="rId32"/>
    <p:sldId id="384" r:id="rId33"/>
  </p:sldIdLst>
  <p:sldSz cx="9144000" cy="6858000" type="screen4x3"/>
  <p:notesSz cx="7099300" cy="10234613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DDD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580"/>
    <p:restoredTop sz="94638"/>
  </p:normalViewPr>
  <p:slideViewPr>
    <p:cSldViewPr>
      <p:cViewPr varScale="1">
        <p:scale>
          <a:sx n="153" d="100"/>
          <a:sy n="153" d="100"/>
        </p:scale>
        <p:origin x="168" y="63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notesMaster" Target="notesMasters/notesMaster1.xml"/><Relationship Id="rId35" Type="http://schemas.openxmlformats.org/officeDocument/2006/relationships/handoutMaster" Target="handoutMasters/handoutMaster1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viewProps" Target="viewProps.xml"/><Relationship Id="rId38" Type="http://schemas.openxmlformats.org/officeDocument/2006/relationships/theme" Target="theme/theme1.xml"/><Relationship Id="rId39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D0ACBEF-55ED-4641-A275-013CE3B51BD7}" type="doc">
      <dgm:prSet loTypeId="urn:microsoft.com/office/officeart/2005/8/layout/cycle6" loCatId="relationship" qsTypeId="urn:microsoft.com/office/officeart/2005/8/quickstyle/3d5" qsCatId="3D" csTypeId="urn:microsoft.com/office/officeart/2005/8/colors/accent4_2" csCatId="accent4" phldr="1"/>
      <dgm:spPr/>
    </dgm:pt>
    <dgm:pt modelId="{0AEC38B4-E949-4363-A01B-8C9C5F9C61F3}">
      <dgm:prSet phldrT="[Text]"/>
      <dgm:spPr/>
      <dgm:t>
        <a:bodyPr/>
        <a:lstStyle/>
        <a:p>
          <a:r>
            <a:rPr lang="en-GB" dirty="0" smtClean="0"/>
            <a:t>R</a:t>
          </a:r>
          <a:endParaRPr lang="en-GB" dirty="0"/>
        </a:p>
      </dgm:t>
    </dgm:pt>
    <dgm:pt modelId="{682C1649-F223-40D8-BE21-57B0D9A4680B}" type="parTrans" cxnId="{92BB86CB-3A8E-46FA-839D-20415F950C09}">
      <dgm:prSet/>
      <dgm:spPr/>
      <dgm:t>
        <a:bodyPr/>
        <a:lstStyle/>
        <a:p>
          <a:endParaRPr lang="en-GB"/>
        </a:p>
      </dgm:t>
    </dgm:pt>
    <dgm:pt modelId="{401AD208-95F6-48E5-BA02-B65760D41C71}" type="sibTrans" cxnId="{92BB86CB-3A8E-46FA-839D-20415F950C09}">
      <dgm:prSet/>
      <dgm:spPr/>
      <dgm:t>
        <a:bodyPr/>
        <a:lstStyle/>
        <a:p>
          <a:endParaRPr lang="en-GB"/>
        </a:p>
      </dgm:t>
    </dgm:pt>
    <dgm:pt modelId="{979E1ED3-22B1-4EB9-B324-557D529802AB}">
      <dgm:prSet phldrT="[Text]"/>
      <dgm:spPr/>
      <dgm:t>
        <a:bodyPr/>
        <a:lstStyle/>
        <a:p>
          <a:r>
            <a:rPr lang="en-GB" dirty="0" smtClean="0"/>
            <a:t>Offspring distribution</a:t>
          </a:r>
          <a:endParaRPr lang="en-GB" dirty="0"/>
        </a:p>
      </dgm:t>
    </dgm:pt>
    <dgm:pt modelId="{5F11C5BB-4962-4D5A-9E19-C03F5066CFC2}" type="parTrans" cxnId="{BAD15682-BECC-4FE6-911C-78B2A47DD5B4}">
      <dgm:prSet/>
      <dgm:spPr/>
      <dgm:t>
        <a:bodyPr/>
        <a:lstStyle/>
        <a:p>
          <a:endParaRPr lang="en-GB"/>
        </a:p>
      </dgm:t>
    </dgm:pt>
    <dgm:pt modelId="{49698ED5-508A-4AFA-A6CF-21FADDE256A8}" type="sibTrans" cxnId="{BAD15682-BECC-4FE6-911C-78B2A47DD5B4}">
      <dgm:prSet/>
      <dgm:spPr/>
      <dgm:t>
        <a:bodyPr/>
        <a:lstStyle/>
        <a:p>
          <a:endParaRPr lang="en-GB"/>
        </a:p>
      </dgm:t>
    </dgm:pt>
    <dgm:pt modelId="{74D3BE04-28CB-41FB-A5E8-334B4E3BE07E}">
      <dgm:prSet phldrT="[Text]"/>
      <dgm:spPr/>
      <dgm:t>
        <a:bodyPr/>
        <a:lstStyle/>
        <a:p>
          <a:r>
            <a:rPr lang="en-GB" i="0" dirty="0" smtClean="0"/>
            <a:t>Generation time distribution</a:t>
          </a:r>
          <a:endParaRPr lang="en-GB" i="0" dirty="0"/>
        </a:p>
      </dgm:t>
    </dgm:pt>
    <dgm:pt modelId="{A4B5049F-7255-4D7A-80A2-E2E43FC3B6CF}" type="parTrans" cxnId="{DCA01F7D-DEA5-4720-8035-A2FA1A92DB31}">
      <dgm:prSet/>
      <dgm:spPr/>
      <dgm:t>
        <a:bodyPr/>
        <a:lstStyle/>
        <a:p>
          <a:endParaRPr lang="en-GB"/>
        </a:p>
      </dgm:t>
    </dgm:pt>
    <dgm:pt modelId="{11AA45F7-76EC-4DC3-8791-C3C8CABA6E89}" type="sibTrans" cxnId="{DCA01F7D-DEA5-4720-8035-A2FA1A92DB31}">
      <dgm:prSet/>
      <dgm:spPr/>
      <dgm:t>
        <a:bodyPr/>
        <a:lstStyle/>
        <a:p>
          <a:endParaRPr lang="en-GB"/>
        </a:p>
      </dgm:t>
    </dgm:pt>
    <dgm:pt modelId="{624BD820-D110-49F1-80DB-5D6E8237F4DF}" type="pres">
      <dgm:prSet presAssocID="{5D0ACBEF-55ED-4641-A275-013CE3B51BD7}" presName="cycle" presStyleCnt="0">
        <dgm:presLayoutVars>
          <dgm:dir/>
          <dgm:resizeHandles val="exact"/>
        </dgm:presLayoutVars>
      </dgm:prSet>
      <dgm:spPr/>
    </dgm:pt>
    <dgm:pt modelId="{29FE2BF0-FBAE-4DDF-A3A9-FBEA9ED9501F}" type="pres">
      <dgm:prSet presAssocID="{0AEC38B4-E949-4363-A01B-8C9C5F9C61F3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95BF7476-0BE7-4B15-BE73-375CB4E9ECCC}" type="pres">
      <dgm:prSet presAssocID="{0AEC38B4-E949-4363-A01B-8C9C5F9C61F3}" presName="spNode" presStyleCnt="0"/>
      <dgm:spPr/>
    </dgm:pt>
    <dgm:pt modelId="{2D492220-BC49-445E-9F48-4092EA83BE06}" type="pres">
      <dgm:prSet presAssocID="{401AD208-95F6-48E5-BA02-B65760D41C71}" presName="sibTrans" presStyleLbl="sibTrans1D1" presStyleIdx="0" presStyleCnt="3"/>
      <dgm:spPr/>
      <dgm:t>
        <a:bodyPr/>
        <a:lstStyle/>
        <a:p>
          <a:endParaRPr lang="en-GB"/>
        </a:p>
      </dgm:t>
    </dgm:pt>
    <dgm:pt modelId="{B19D6EE9-B9BF-4CBC-9514-6A414E8BF38D}" type="pres">
      <dgm:prSet presAssocID="{979E1ED3-22B1-4EB9-B324-557D529802AB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C617E871-E7AF-45E8-9020-FB120A3A44C0}" type="pres">
      <dgm:prSet presAssocID="{979E1ED3-22B1-4EB9-B324-557D529802AB}" presName="spNode" presStyleCnt="0"/>
      <dgm:spPr/>
    </dgm:pt>
    <dgm:pt modelId="{DE6A93A9-2A1A-4D1E-B229-8A777303D9CF}" type="pres">
      <dgm:prSet presAssocID="{49698ED5-508A-4AFA-A6CF-21FADDE256A8}" presName="sibTrans" presStyleLbl="sibTrans1D1" presStyleIdx="1" presStyleCnt="3"/>
      <dgm:spPr/>
      <dgm:t>
        <a:bodyPr/>
        <a:lstStyle/>
        <a:p>
          <a:endParaRPr lang="en-GB"/>
        </a:p>
      </dgm:t>
    </dgm:pt>
    <dgm:pt modelId="{C233F015-E1FC-4211-85C1-AFC852C42E8E}" type="pres">
      <dgm:prSet presAssocID="{74D3BE04-28CB-41FB-A5E8-334B4E3BE07E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31C92E37-0295-445C-9D53-620C492977F5}" type="pres">
      <dgm:prSet presAssocID="{74D3BE04-28CB-41FB-A5E8-334B4E3BE07E}" presName="spNode" presStyleCnt="0"/>
      <dgm:spPr/>
    </dgm:pt>
    <dgm:pt modelId="{09A4F79A-BD9D-4AF3-B8BE-D1344B16792C}" type="pres">
      <dgm:prSet presAssocID="{11AA45F7-76EC-4DC3-8791-C3C8CABA6E89}" presName="sibTrans" presStyleLbl="sibTrans1D1" presStyleIdx="2" presStyleCnt="3"/>
      <dgm:spPr/>
      <dgm:t>
        <a:bodyPr/>
        <a:lstStyle/>
        <a:p>
          <a:endParaRPr lang="en-GB"/>
        </a:p>
      </dgm:t>
    </dgm:pt>
  </dgm:ptLst>
  <dgm:cxnLst>
    <dgm:cxn modelId="{A44D06C7-3728-6748-B59D-B8ECA70F0880}" type="presOf" srcId="{49698ED5-508A-4AFA-A6CF-21FADDE256A8}" destId="{DE6A93A9-2A1A-4D1E-B229-8A777303D9CF}" srcOrd="0" destOrd="0" presId="urn:microsoft.com/office/officeart/2005/8/layout/cycle6"/>
    <dgm:cxn modelId="{272CB16A-E5B5-084A-9534-7CF41923A486}" type="presOf" srcId="{5D0ACBEF-55ED-4641-A275-013CE3B51BD7}" destId="{624BD820-D110-49F1-80DB-5D6E8237F4DF}" srcOrd="0" destOrd="0" presId="urn:microsoft.com/office/officeart/2005/8/layout/cycle6"/>
    <dgm:cxn modelId="{FE555A1C-221F-7C4D-896D-9A5906A28741}" type="presOf" srcId="{11AA45F7-76EC-4DC3-8791-C3C8CABA6E89}" destId="{09A4F79A-BD9D-4AF3-B8BE-D1344B16792C}" srcOrd="0" destOrd="0" presId="urn:microsoft.com/office/officeart/2005/8/layout/cycle6"/>
    <dgm:cxn modelId="{51E58563-AC9D-5342-89DF-5F6063A87183}" type="presOf" srcId="{979E1ED3-22B1-4EB9-B324-557D529802AB}" destId="{B19D6EE9-B9BF-4CBC-9514-6A414E8BF38D}" srcOrd="0" destOrd="0" presId="urn:microsoft.com/office/officeart/2005/8/layout/cycle6"/>
    <dgm:cxn modelId="{DCA01F7D-DEA5-4720-8035-A2FA1A92DB31}" srcId="{5D0ACBEF-55ED-4641-A275-013CE3B51BD7}" destId="{74D3BE04-28CB-41FB-A5E8-334B4E3BE07E}" srcOrd="2" destOrd="0" parTransId="{A4B5049F-7255-4D7A-80A2-E2E43FC3B6CF}" sibTransId="{11AA45F7-76EC-4DC3-8791-C3C8CABA6E89}"/>
    <dgm:cxn modelId="{51697BEC-65AE-2E40-B8C0-A18B541DBF16}" type="presOf" srcId="{0AEC38B4-E949-4363-A01B-8C9C5F9C61F3}" destId="{29FE2BF0-FBAE-4DDF-A3A9-FBEA9ED9501F}" srcOrd="0" destOrd="0" presId="urn:microsoft.com/office/officeart/2005/8/layout/cycle6"/>
    <dgm:cxn modelId="{E541D0D0-9D85-0244-A5A1-54154D92CA31}" type="presOf" srcId="{401AD208-95F6-48E5-BA02-B65760D41C71}" destId="{2D492220-BC49-445E-9F48-4092EA83BE06}" srcOrd="0" destOrd="0" presId="urn:microsoft.com/office/officeart/2005/8/layout/cycle6"/>
    <dgm:cxn modelId="{92BB86CB-3A8E-46FA-839D-20415F950C09}" srcId="{5D0ACBEF-55ED-4641-A275-013CE3B51BD7}" destId="{0AEC38B4-E949-4363-A01B-8C9C5F9C61F3}" srcOrd="0" destOrd="0" parTransId="{682C1649-F223-40D8-BE21-57B0D9A4680B}" sibTransId="{401AD208-95F6-48E5-BA02-B65760D41C71}"/>
    <dgm:cxn modelId="{92EB8FA2-168D-6A4D-85F5-E9EFF8B0FAFE}" type="presOf" srcId="{74D3BE04-28CB-41FB-A5E8-334B4E3BE07E}" destId="{C233F015-E1FC-4211-85C1-AFC852C42E8E}" srcOrd="0" destOrd="0" presId="urn:microsoft.com/office/officeart/2005/8/layout/cycle6"/>
    <dgm:cxn modelId="{BAD15682-BECC-4FE6-911C-78B2A47DD5B4}" srcId="{5D0ACBEF-55ED-4641-A275-013CE3B51BD7}" destId="{979E1ED3-22B1-4EB9-B324-557D529802AB}" srcOrd="1" destOrd="0" parTransId="{5F11C5BB-4962-4D5A-9E19-C03F5066CFC2}" sibTransId="{49698ED5-508A-4AFA-A6CF-21FADDE256A8}"/>
    <dgm:cxn modelId="{9640CEB2-E644-6249-B29E-0ACD167D11D8}" type="presParOf" srcId="{624BD820-D110-49F1-80DB-5D6E8237F4DF}" destId="{29FE2BF0-FBAE-4DDF-A3A9-FBEA9ED9501F}" srcOrd="0" destOrd="0" presId="urn:microsoft.com/office/officeart/2005/8/layout/cycle6"/>
    <dgm:cxn modelId="{905162AD-10CE-E34F-B97F-34087157A864}" type="presParOf" srcId="{624BD820-D110-49F1-80DB-5D6E8237F4DF}" destId="{95BF7476-0BE7-4B15-BE73-375CB4E9ECCC}" srcOrd="1" destOrd="0" presId="urn:microsoft.com/office/officeart/2005/8/layout/cycle6"/>
    <dgm:cxn modelId="{AF836948-1103-7040-AF09-560827FB7D58}" type="presParOf" srcId="{624BD820-D110-49F1-80DB-5D6E8237F4DF}" destId="{2D492220-BC49-445E-9F48-4092EA83BE06}" srcOrd="2" destOrd="0" presId="urn:microsoft.com/office/officeart/2005/8/layout/cycle6"/>
    <dgm:cxn modelId="{AFC51C9B-5892-6D4A-BD0D-8788394DA925}" type="presParOf" srcId="{624BD820-D110-49F1-80DB-5D6E8237F4DF}" destId="{B19D6EE9-B9BF-4CBC-9514-6A414E8BF38D}" srcOrd="3" destOrd="0" presId="urn:microsoft.com/office/officeart/2005/8/layout/cycle6"/>
    <dgm:cxn modelId="{1F8090A0-14AD-B741-B697-25E9E61ED309}" type="presParOf" srcId="{624BD820-D110-49F1-80DB-5D6E8237F4DF}" destId="{C617E871-E7AF-45E8-9020-FB120A3A44C0}" srcOrd="4" destOrd="0" presId="urn:microsoft.com/office/officeart/2005/8/layout/cycle6"/>
    <dgm:cxn modelId="{88152F8E-E652-2A42-9CE2-2F0E764760E4}" type="presParOf" srcId="{624BD820-D110-49F1-80DB-5D6E8237F4DF}" destId="{DE6A93A9-2A1A-4D1E-B229-8A777303D9CF}" srcOrd="5" destOrd="0" presId="urn:microsoft.com/office/officeart/2005/8/layout/cycle6"/>
    <dgm:cxn modelId="{EB66FBF3-6240-1F45-BDFF-D5080482AB08}" type="presParOf" srcId="{624BD820-D110-49F1-80DB-5D6E8237F4DF}" destId="{C233F015-E1FC-4211-85C1-AFC852C42E8E}" srcOrd="6" destOrd="0" presId="urn:microsoft.com/office/officeart/2005/8/layout/cycle6"/>
    <dgm:cxn modelId="{2EF53257-F061-C148-8853-CDE8C5F4BAAA}" type="presParOf" srcId="{624BD820-D110-49F1-80DB-5D6E8237F4DF}" destId="{31C92E37-0295-445C-9D53-620C492977F5}" srcOrd="7" destOrd="0" presId="urn:microsoft.com/office/officeart/2005/8/layout/cycle6"/>
    <dgm:cxn modelId="{D476CFEF-21A4-724F-8C28-58CA197B77C6}" type="presParOf" srcId="{624BD820-D110-49F1-80DB-5D6E8237F4DF}" destId="{09A4F79A-BD9D-4AF3-B8BE-D1344B16792C}" srcOrd="8" destOrd="0" presId="urn:microsoft.com/office/officeart/2005/8/layout/cycle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FE2BF0-FBAE-4DDF-A3A9-FBEA9ED9501F}">
      <dsp:nvSpPr>
        <dsp:cNvPr id="0" name=""/>
        <dsp:cNvSpPr/>
      </dsp:nvSpPr>
      <dsp:spPr>
        <a:xfrm>
          <a:off x="2116335" y="1372"/>
          <a:ext cx="1863328" cy="1211163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200" kern="1200" dirty="0" smtClean="0"/>
            <a:t>R</a:t>
          </a:r>
          <a:endParaRPr lang="en-GB" sz="2200" kern="1200" dirty="0"/>
        </a:p>
      </dsp:txBody>
      <dsp:txXfrm>
        <a:off x="2175459" y="60496"/>
        <a:ext cx="1745080" cy="1092915"/>
      </dsp:txXfrm>
    </dsp:sp>
    <dsp:sp modelId="{2D492220-BC49-445E-9F48-4092EA83BE06}">
      <dsp:nvSpPr>
        <dsp:cNvPr id="0" name=""/>
        <dsp:cNvSpPr/>
      </dsp:nvSpPr>
      <dsp:spPr>
        <a:xfrm>
          <a:off x="1431963" y="606954"/>
          <a:ext cx="3232073" cy="3232073"/>
        </a:xfrm>
        <a:custGeom>
          <a:avLst/>
          <a:gdLst/>
          <a:ahLst/>
          <a:cxnLst/>
          <a:rect l="0" t="0" r="0" b="0"/>
          <a:pathLst>
            <a:path>
              <a:moveTo>
                <a:pt x="2561250" y="305256"/>
              </a:moveTo>
              <a:arcTo wR="1616036" hR="1616036" stAng="18347740" swAng="3648625"/>
            </a:path>
          </a:pathLst>
        </a:custGeom>
        <a:noFill/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19D6EE9-B9BF-4CBC-9514-6A414E8BF38D}">
      <dsp:nvSpPr>
        <dsp:cNvPr id="0" name=""/>
        <dsp:cNvSpPr/>
      </dsp:nvSpPr>
      <dsp:spPr>
        <a:xfrm>
          <a:off x="3515864" y="2425427"/>
          <a:ext cx="1863328" cy="1211163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200" kern="1200" dirty="0" smtClean="0"/>
            <a:t>Offspring distribution</a:t>
          </a:r>
          <a:endParaRPr lang="en-GB" sz="2200" kern="1200" dirty="0"/>
        </a:p>
      </dsp:txBody>
      <dsp:txXfrm>
        <a:off x="3574988" y="2484551"/>
        <a:ext cx="1745080" cy="1092915"/>
      </dsp:txXfrm>
    </dsp:sp>
    <dsp:sp modelId="{DE6A93A9-2A1A-4D1E-B229-8A777303D9CF}">
      <dsp:nvSpPr>
        <dsp:cNvPr id="0" name=""/>
        <dsp:cNvSpPr/>
      </dsp:nvSpPr>
      <dsp:spPr>
        <a:xfrm>
          <a:off x="1431963" y="606954"/>
          <a:ext cx="3232073" cy="3232073"/>
        </a:xfrm>
        <a:custGeom>
          <a:avLst/>
          <a:gdLst/>
          <a:ahLst/>
          <a:cxnLst/>
          <a:rect l="0" t="0" r="0" b="0"/>
          <a:pathLst>
            <a:path>
              <a:moveTo>
                <a:pt x="2385440" y="3037160"/>
              </a:moveTo>
              <a:arcTo wR="1616036" hR="1616036" stAng="3694120" swAng="3411761"/>
            </a:path>
          </a:pathLst>
        </a:custGeom>
        <a:noFill/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233F015-E1FC-4211-85C1-AFC852C42E8E}">
      <dsp:nvSpPr>
        <dsp:cNvPr id="0" name=""/>
        <dsp:cNvSpPr/>
      </dsp:nvSpPr>
      <dsp:spPr>
        <a:xfrm>
          <a:off x="716807" y="2425427"/>
          <a:ext cx="1863328" cy="1211163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200" i="0" kern="1200" dirty="0" smtClean="0"/>
            <a:t>Generation time distribution</a:t>
          </a:r>
          <a:endParaRPr lang="en-GB" sz="2200" i="0" kern="1200" dirty="0"/>
        </a:p>
      </dsp:txBody>
      <dsp:txXfrm>
        <a:off x="775931" y="2484551"/>
        <a:ext cx="1745080" cy="1092915"/>
      </dsp:txXfrm>
    </dsp:sp>
    <dsp:sp modelId="{09A4F79A-BD9D-4AF3-B8BE-D1344B16792C}">
      <dsp:nvSpPr>
        <dsp:cNvPr id="0" name=""/>
        <dsp:cNvSpPr/>
      </dsp:nvSpPr>
      <dsp:spPr>
        <a:xfrm>
          <a:off x="1431963" y="606954"/>
          <a:ext cx="3232073" cy="3232073"/>
        </a:xfrm>
        <a:custGeom>
          <a:avLst/>
          <a:gdLst/>
          <a:ahLst/>
          <a:cxnLst/>
          <a:rect l="0" t="0" r="0" b="0"/>
          <a:pathLst>
            <a:path>
              <a:moveTo>
                <a:pt x="10729" y="1801950"/>
              </a:moveTo>
              <a:arcTo wR="1616036" hR="1616036" stAng="10403635" swAng="3648625"/>
            </a:path>
          </a:pathLst>
        </a:custGeom>
        <a:noFill/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Relationship Id="rId2" Type="http://schemas.openxmlformats.org/officeDocument/2006/relationships/image" Target="../media/image5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Relationship Id="rId2" Type="http://schemas.openxmlformats.org/officeDocument/2006/relationships/image" Target="../media/image13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wmf"/><Relationship Id="rId2" Type="http://schemas.openxmlformats.org/officeDocument/2006/relationships/image" Target="../media/image26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860" tIns="47430" rIns="94860" bIns="47430" numCol="1" anchor="t" anchorCtr="0" compatLnSpc="1">
            <a:prstTxWarp prst="textNoShape">
              <a:avLst/>
            </a:prstTxWarp>
          </a:bodyPr>
          <a:lstStyle>
            <a:lvl1pPr>
              <a:defRPr sz="1200"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1138" y="0"/>
            <a:ext cx="3076575" cy="51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860" tIns="47430" rIns="94860" bIns="4743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560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0263"/>
            <a:ext cx="3076575" cy="512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860" tIns="47430" rIns="94860" bIns="47430" numCol="1" anchor="b" anchorCtr="0" compatLnSpc="1">
            <a:prstTxWarp prst="textNoShape">
              <a:avLst/>
            </a:prstTxWarp>
          </a:bodyPr>
          <a:lstStyle>
            <a:lvl1pPr>
              <a:defRPr sz="1200"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560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1138" y="9720263"/>
            <a:ext cx="3076575" cy="512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860" tIns="47430" rIns="94860" bIns="4743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D900BBDF-8868-429F-B70E-E9F97DEDF5B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6971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860" tIns="47430" rIns="94860" bIns="47430" numCol="1" anchor="t" anchorCtr="0" compatLnSpc="1">
            <a:prstTxWarp prst="textNoShape">
              <a:avLst/>
            </a:prstTxWarp>
          </a:bodyPr>
          <a:lstStyle>
            <a:lvl1pPr>
              <a:defRPr sz="1200"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168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8" y="0"/>
            <a:ext cx="3076575" cy="51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860" tIns="47430" rIns="94860" bIns="4743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638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2188" y="768350"/>
            <a:ext cx="5114925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168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860925"/>
            <a:ext cx="5680075" cy="4605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860" tIns="47430" rIns="94860" bIns="4743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7168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0263"/>
            <a:ext cx="3076575" cy="512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860" tIns="47430" rIns="94860" bIns="47430" numCol="1" anchor="b" anchorCtr="0" compatLnSpc="1">
            <a:prstTxWarp prst="textNoShape">
              <a:avLst/>
            </a:prstTxWarp>
          </a:bodyPr>
          <a:lstStyle>
            <a:lvl1pPr>
              <a:defRPr sz="1200"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168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8" y="9720263"/>
            <a:ext cx="3076575" cy="512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860" tIns="47430" rIns="94860" bIns="4743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AC6E6023-6C84-4EDA-A8C1-D1931AFA159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861868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43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 smtClean="0"/>
          </a:p>
        </p:txBody>
      </p:sp>
      <p:sp>
        <p:nvSpPr>
          <p:cNvPr id="1843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C62DB44-471D-4B4E-A5C7-8F2BAD068E38}" type="slidenum">
              <a:rPr lang="en-US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2102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096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 smtClean="0"/>
          </a:p>
        </p:txBody>
      </p:sp>
      <p:sp>
        <p:nvSpPr>
          <p:cNvPr id="4096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841D0A5-7F87-4BF9-8ECB-1855BEBD552A}" type="slidenum">
              <a:rPr lang="en-US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592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301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 smtClean="0"/>
          </a:p>
        </p:txBody>
      </p:sp>
      <p:sp>
        <p:nvSpPr>
          <p:cNvPr id="4301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F3C9E3E-3CD3-4269-B01C-F2B34B0373C4}" type="slidenum">
              <a:rPr lang="en-US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8952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505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 smtClean="0"/>
          </a:p>
        </p:txBody>
      </p:sp>
      <p:sp>
        <p:nvSpPr>
          <p:cNvPr id="4506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8B08422-69FE-4931-AE9C-025A7925BE5B}" type="slidenum">
              <a:rPr lang="en-US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1922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710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 smtClean="0"/>
          </a:p>
        </p:txBody>
      </p:sp>
      <p:sp>
        <p:nvSpPr>
          <p:cNvPr id="471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84D1033-B17E-460E-8A23-DCCF670025C5}" type="slidenum">
              <a:rPr lang="en-US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963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120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 smtClean="0"/>
          </a:p>
        </p:txBody>
      </p:sp>
      <p:sp>
        <p:nvSpPr>
          <p:cNvPr id="5120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E02F0B9-E86F-4935-9D07-7ABC58C39B2E}" type="slidenum">
              <a:rPr lang="en-US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9638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325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 smtClean="0"/>
          </a:p>
        </p:txBody>
      </p:sp>
      <p:sp>
        <p:nvSpPr>
          <p:cNvPr id="5325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5D04586-F446-4740-AE3A-74A5B78DFF70}" type="slidenum">
              <a:rPr lang="en-US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0920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6E6023-6C84-4EDA-A8C1-D1931AFA1592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1653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939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 smtClean="0"/>
          </a:p>
        </p:txBody>
      </p:sp>
      <p:sp>
        <p:nvSpPr>
          <p:cNvPr id="5939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23EB41E-6BEA-4252-921D-D7F6CC42217D}" type="slidenum">
              <a:rPr lang="en-US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47832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144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 dirty="0" smtClean="0"/>
          </a:p>
        </p:txBody>
      </p:sp>
      <p:sp>
        <p:nvSpPr>
          <p:cNvPr id="6144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2F866CB-4E14-40AB-BECA-6106A1CA7DCA}" type="slidenum">
              <a:rPr lang="en-US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34194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349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 smtClean="0"/>
          </a:p>
        </p:txBody>
      </p:sp>
      <p:sp>
        <p:nvSpPr>
          <p:cNvPr id="6349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82AA763-B36B-405E-BA75-48430B1B444A}" type="slidenum">
              <a:rPr lang="en-US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4411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048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 smtClean="0"/>
          </a:p>
        </p:txBody>
      </p:sp>
      <p:sp>
        <p:nvSpPr>
          <p:cNvPr id="2048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3920FFE-6842-4C6B-B569-7CF69B933065}" type="slidenum">
              <a:rPr lang="en-US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8142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553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 smtClean="0"/>
          </a:p>
        </p:txBody>
      </p:sp>
      <p:sp>
        <p:nvSpPr>
          <p:cNvPr id="6554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6D3C7EC-501A-4D26-94FD-0D949B6DA1BD}" type="slidenum">
              <a:rPr lang="en-US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26766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8851">
              <a:defRPr>
                <a:solidFill>
                  <a:schemeClr val="tx1"/>
                </a:solidFill>
                <a:latin typeface="Arial" charset="0"/>
              </a:defRPr>
            </a:lvl1pPr>
            <a:lvl2pPr marL="752757" indent="-289522" defTabSz="998851">
              <a:defRPr>
                <a:solidFill>
                  <a:schemeClr val="tx1"/>
                </a:solidFill>
                <a:latin typeface="Arial" charset="0"/>
              </a:defRPr>
            </a:lvl2pPr>
            <a:lvl3pPr marL="1158088" indent="-231618" defTabSz="998851">
              <a:defRPr>
                <a:solidFill>
                  <a:schemeClr val="tx1"/>
                </a:solidFill>
                <a:latin typeface="Arial" charset="0"/>
              </a:defRPr>
            </a:lvl3pPr>
            <a:lvl4pPr marL="1621323" indent="-231618" defTabSz="998851">
              <a:defRPr>
                <a:solidFill>
                  <a:schemeClr val="tx1"/>
                </a:solidFill>
                <a:latin typeface="Arial" charset="0"/>
              </a:defRPr>
            </a:lvl4pPr>
            <a:lvl5pPr marL="2084558" indent="-231618" defTabSz="998851">
              <a:defRPr>
                <a:solidFill>
                  <a:schemeClr val="tx1"/>
                </a:solidFill>
                <a:latin typeface="Arial" charset="0"/>
              </a:defRPr>
            </a:lvl5pPr>
            <a:lvl6pPr marL="2547793" indent="-231618" defTabSz="99885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011028" indent="-231618" defTabSz="99885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74263" indent="-231618" defTabSz="99885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937498" indent="-231618" defTabSz="99885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400DAF2A-0082-469E-9792-DE4D2226326F}" type="slidenum">
              <a:rPr lang="en-GB" smtClean="0"/>
              <a:pPr/>
              <a:t>26</a:t>
            </a:fld>
            <a:endParaRPr lang="en-GB" smtClean="0"/>
          </a:p>
        </p:txBody>
      </p:sp>
      <p:sp>
        <p:nvSpPr>
          <p:cNvPr id="276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6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smtClean="0"/>
          </a:p>
        </p:txBody>
      </p:sp>
    </p:spTree>
    <p:extLst>
      <p:ext uri="{BB962C8B-B14F-4D97-AF65-F5344CB8AC3E}">
        <p14:creationId xmlns:p14="http://schemas.microsoft.com/office/powerpoint/2010/main" val="156343120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8851">
              <a:defRPr>
                <a:solidFill>
                  <a:schemeClr val="tx1"/>
                </a:solidFill>
                <a:latin typeface="Arial" charset="0"/>
              </a:defRPr>
            </a:lvl1pPr>
            <a:lvl2pPr marL="752757" indent="-289522" defTabSz="998851">
              <a:defRPr>
                <a:solidFill>
                  <a:schemeClr val="tx1"/>
                </a:solidFill>
                <a:latin typeface="Arial" charset="0"/>
              </a:defRPr>
            </a:lvl2pPr>
            <a:lvl3pPr marL="1158088" indent="-231618" defTabSz="998851">
              <a:defRPr>
                <a:solidFill>
                  <a:schemeClr val="tx1"/>
                </a:solidFill>
                <a:latin typeface="Arial" charset="0"/>
              </a:defRPr>
            </a:lvl3pPr>
            <a:lvl4pPr marL="1621323" indent="-231618" defTabSz="998851">
              <a:defRPr>
                <a:solidFill>
                  <a:schemeClr val="tx1"/>
                </a:solidFill>
                <a:latin typeface="Arial" charset="0"/>
              </a:defRPr>
            </a:lvl4pPr>
            <a:lvl5pPr marL="2084558" indent="-231618" defTabSz="998851">
              <a:defRPr>
                <a:solidFill>
                  <a:schemeClr val="tx1"/>
                </a:solidFill>
                <a:latin typeface="Arial" charset="0"/>
              </a:defRPr>
            </a:lvl5pPr>
            <a:lvl6pPr marL="2547793" indent="-231618" defTabSz="99885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011028" indent="-231618" defTabSz="99885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74263" indent="-231618" defTabSz="99885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937498" indent="-231618" defTabSz="99885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400DAF2A-0082-469E-9792-DE4D2226326F}" type="slidenum">
              <a:rPr lang="en-GB" smtClean="0"/>
              <a:pPr/>
              <a:t>27</a:t>
            </a:fld>
            <a:endParaRPr lang="en-GB" smtClean="0"/>
          </a:p>
        </p:txBody>
      </p:sp>
      <p:sp>
        <p:nvSpPr>
          <p:cNvPr id="276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6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smtClean="0"/>
          </a:p>
        </p:txBody>
      </p:sp>
    </p:spTree>
    <p:extLst>
      <p:ext uri="{BB962C8B-B14F-4D97-AF65-F5344CB8AC3E}">
        <p14:creationId xmlns:p14="http://schemas.microsoft.com/office/powerpoint/2010/main" val="212582458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373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 smtClean="0"/>
          </a:p>
        </p:txBody>
      </p:sp>
      <p:sp>
        <p:nvSpPr>
          <p:cNvPr id="737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B65D14E-88B2-4A46-8B94-C6B84A5EE355}" type="slidenum">
              <a:rPr lang="en-US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3313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253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 smtClean="0"/>
          </a:p>
        </p:txBody>
      </p:sp>
      <p:sp>
        <p:nvSpPr>
          <p:cNvPr id="225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71028CE-CFB3-48F3-A26A-40AD35D64FE1}" type="slidenum">
              <a:rPr lang="en-US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02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62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 smtClean="0"/>
          </a:p>
        </p:txBody>
      </p:sp>
      <p:sp>
        <p:nvSpPr>
          <p:cNvPr id="2662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128E18F-C34C-4E9C-ABF5-FF224ED86A10}" type="slidenum">
              <a:rPr lang="en-US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0828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867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 smtClean="0"/>
          </a:p>
        </p:txBody>
      </p:sp>
      <p:sp>
        <p:nvSpPr>
          <p:cNvPr id="2867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7A7C96D-85C0-4913-B00B-27FCB5F63086}" type="slidenum">
              <a:rPr lang="en-US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1793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174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 smtClean="0"/>
          </a:p>
        </p:txBody>
      </p:sp>
      <p:sp>
        <p:nvSpPr>
          <p:cNvPr id="3174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729182E-FC94-4AB5-B8A5-63670FEF1F70}" type="slidenum">
              <a:rPr lang="en-US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7043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379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 smtClean="0"/>
          </a:p>
        </p:txBody>
      </p:sp>
      <p:sp>
        <p:nvSpPr>
          <p:cNvPr id="3379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8FEEF0D-F362-4490-AB78-17C7877FC1BD}" type="slidenum">
              <a:rPr lang="en-US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2143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686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 smtClean="0"/>
          </a:p>
        </p:txBody>
      </p:sp>
      <p:sp>
        <p:nvSpPr>
          <p:cNvPr id="3686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FFEC51B-96F5-4512-917D-DADD3F21A6D9}" type="slidenum">
              <a:rPr lang="en-US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891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891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 smtClean="0"/>
          </a:p>
        </p:txBody>
      </p:sp>
      <p:sp>
        <p:nvSpPr>
          <p:cNvPr id="3891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8B0A539-A231-42C6-A215-502A5B7D411B}" type="slidenum">
              <a:rPr lang="en-US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1401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02E2E2-79C7-40E0-B195-48B97C3739B9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50977DF-7653-4691-902A-55AFD67CFAB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38925" y="260350"/>
            <a:ext cx="2058988" cy="586581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60350"/>
            <a:ext cx="6029325" cy="586581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BD74B3-E699-4632-83E8-5A65FD17DB62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313" y="260350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35FE255-C430-4F7B-9507-43204F3796FD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313" y="260350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9417B16-6076-4CE4-B6EB-DEF132E2FCC7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0F6E503-304F-4BAA-9BF1-3948801677B9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43672F9-1F4C-440C-95B2-23041C338A5E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514808E-5CE9-4FC0-AB93-252EA60A9DE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4D67540-5894-46C5-9929-30D6D596B72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E3C5A49-5BD7-4DA5-BF72-6313ED95C8C7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1AFA6F4-7F83-4801-B956-B32081BBF6B2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B5A7FAD-2153-4FE1-B67A-8EC6D43D6272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FE9687C-6998-4DA7-8F91-6772D89FFF47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68313" y="26035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047FE90B-9AEA-4799-A37D-FD3A157CDA12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Calibri" pitchFamily="34" charset="0"/>
          <a:ea typeface="ＭＳ Ｐゴシック" charset="-128"/>
          <a:cs typeface="ＭＳ Ｐゴシック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Calibri" pitchFamily="34" charset="0"/>
          <a:ea typeface="ＭＳ Ｐゴシック" charset="-128"/>
          <a:cs typeface="ＭＳ Ｐゴシック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Calibri" pitchFamily="34" charset="0"/>
          <a:ea typeface="ＭＳ Ｐゴシック" charset="-128"/>
          <a:cs typeface="ＭＳ Ｐゴシック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Calibri" pitchFamily="34" charset="0"/>
          <a:ea typeface="ＭＳ Ｐゴシック" charset="-128"/>
          <a:cs typeface="ＭＳ Ｐゴシック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Palatino Linotype" pitchFamily="18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Palatino Linotype" pitchFamily="18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Palatino Linotype" pitchFamily="18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Palatino Linotype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8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400">
          <a:solidFill>
            <a:schemeClr val="tx1"/>
          </a:solidFill>
          <a:latin typeface="+mn-lt"/>
          <a:ea typeface="ＭＳ Ｐゴシック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ＭＳ Ｐゴシック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w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4" Type="http://schemas.openxmlformats.org/officeDocument/2006/relationships/image" Target="../media/image14.png"/><Relationship Id="rId5" Type="http://schemas.openxmlformats.org/officeDocument/2006/relationships/oleObject" Target="../embeddings/oleObject3.bin"/><Relationship Id="rId6" Type="http://schemas.openxmlformats.org/officeDocument/2006/relationships/image" Target="../media/image12.emf"/><Relationship Id="rId7" Type="http://schemas.openxmlformats.org/officeDocument/2006/relationships/oleObject" Target="../embeddings/oleObject4.bin"/><Relationship Id="rId8" Type="http://schemas.openxmlformats.org/officeDocument/2006/relationships/image" Target="../media/image13.w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4" Type="http://schemas.openxmlformats.org/officeDocument/2006/relationships/image" Target="../media/image18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0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.tif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tif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4" Type="http://schemas.openxmlformats.org/officeDocument/2006/relationships/image" Target="../media/image25.wmf"/><Relationship Id="rId5" Type="http://schemas.openxmlformats.org/officeDocument/2006/relationships/oleObject" Target="../embeddings/oleObject6.bin"/><Relationship Id="rId6" Type="http://schemas.openxmlformats.org/officeDocument/2006/relationships/image" Target="../media/image26.wmf"/><Relationship Id="rId7" Type="http://schemas.openxmlformats.org/officeDocument/2006/relationships/image" Target="../media/image27.png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3" Type="http://schemas.openxmlformats.org/officeDocument/2006/relationships/image" Target="../media/image24.tif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4" Type="http://schemas.openxmlformats.org/officeDocument/2006/relationships/oleObject" Target="../embeddings/oleObject1.bin"/><Relationship Id="rId5" Type="http://schemas.openxmlformats.org/officeDocument/2006/relationships/image" Target="../media/image4.wmf"/><Relationship Id="rId6" Type="http://schemas.openxmlformats.org/officeDocument/2006/relationships/oleObject" Target="../embeddings/oleObject2.bin"/><Relationship Id="rId7" Type="http://schemas.openxmlformats.org/officeDocument/2006/relationships/image" Target="../media/image5.w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GB" dirty="0" smtClean="0"/>
              <a:t>Individual heterogeneity, non-random mixing and networks</a:t>
            </a:r>
            <a:endParaRPr lang="en-US" dirty="0" smtClean="0"/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r>
              <a:rPr lang="en-GB" dirty="0" smtClean="0"/>
              <a:t>Nicholas Grassly</a:t>
            </a: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smtClean="0"/>
              <a:t>SIR model offspring distribution</a:t>
            </a:r>
          </a:p>
        </p:txBody>
      </p:sp>
      <p:pic>
        <p:nvPicPr>
          <p:cNvPr id="35843" name="Picture 4" descr="geom.bmp"/>
          <p:cNvPicPr>
            <a:picLocks noChangeAspect="1"/>
          </p:cNvPicPr>
          <p:nvPr/>
        </p:nvPicPr>
        <p:blipFill>
          <a:blip r:embed="rId3" cstate="print"/>
          <a:srcRect t="14980"/>
          <a:stretch>
            <a:fillRect/>
          </a:stretch>
        </p:blipFill>
        <p:spPr bwMode="auto">
          <a:xfrm>
            <a:off x="214313" y="1928813"/>
            <a:ext cx="4638675" cy="4162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844" name="Picture 4"/>
          <p:cNvPicPr>
            <a:picLocks noChangeAspect="1" noChangeArrowheads="1"/>
          </p:cNvPicPr>
          <p:nvPr/>
        </p:nvPicPr>
        <p:blipFill>
          <a:blip r:embed="rId4" cstate="print"/>
          <a:srcRect t="9145"/>
          <a:stretch>
            <a:fillRect/>
          </a:stretch>
        </p:blipFill>
        <p:spPr bwMode="auto">
          <a:xfrm>
            <a:off x="4143375" y="1643063"/>
            <a:ext cx="5143500" cy="4448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845" name="TextBox 7"/>
          <p:cNvSpPr txBox="1">
            <a:spLocks noChangeArrowheads="1"/>
          </p:cNvSpPr>
          <p:nvPr/>
        </p:nvSpPr>
        <p:spPr bwMode="auto">
          <a:xfrm rot="-2657134">
            <a:off x="5630863" y="3636963"/>
            <a:ext cx="2357437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GB" sz="1400"/>
              <a:t>homogeneous population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smtClean="0"/>
              <a:t>Observed offspring distributions</a:t>
            </a:r>
            <a:endParaRPr lang="en-US" smtClean="0"/>
          </a:p>
        </p:txBody>
      </p:sp>
      <p:sp>
        <p:nvSpPr>
          <p:cNvPr id="37891" name="Content Placeholder 6"/>
          <p:cNvSpPr>
            <a:spLocks noGrp="1"/>
          </p:cNvSpPr>
          <p:nvPr>
            <p:ph idx="1"/>
          </p:nvPr>
        </p:nvSpPr>
        <p:spPr>
          <a:xfrm>
            <a:off x="457200" y="5000625"/>
            <a:ext cx="8229600" cy="1125538"/>
          </a:xfrm>
        </p:spPr>
        <p:txBody>
          <a:bodyPr/>
          <a:lstStyle/>
          <a:p>
            <a:pPr eaLnBrk="1" hangingPunct="1"/>
            <a:r>
              <a:rPr lang="en-GB" sz="2400" smtClean="0"/>
              <a:t>heterogeneity is the result of many different factors, not just variation in the duration of infection!</a:t>
            </a:r>
          </a:p>
        </p:txBody>
      </p:sp>
      <p:sp>
        <p:nvSpPr>
          <p:cNvPr id="37892" name="Rectangle 6"/>
          <p:cNvSpPr>
            <a:spLocks noChangeArrowheads="1"/>
          </p:cNvSpPr>
          <p:nvPr/>
        </p:nvSpPr>
        <p:spPr bwMode="auto">
          <a:xfrm>
            <a:off x="5435600" y="6308725"/>
            <a:ext cx="33845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GB">
                <a:solidFill>
                  <a:schemeClr val="tx2"/>
                </a:solidFill>
                <a:latin typeface="Palatino Linotype" pitchFamily="18" charset="0"/>
              </a:rPr>
              <a:t>From Lloyd-Smith et al. 2005</a:t>
            </a:r>
            <a:endParaRPr lang="en-US">
              <a:solidFill>
                <a:schemeClr val="tx2"/>
              </a:solidFill>
              <a:latin typeface="Palatino Linotype" pitchFamily="18" charset="0"/>
            </a:endParaRPr>
          </a:p>
        </p:txBody>
      </p:sp>
      <p:grpSp>
        <p:nvGrpSpPr>
          <p:cNvPr id="37893" name="Group 8"/>
          <p:cNvGrpSpPr>
            <a:grpSpLocks/>
          </p:cNvGrpSpPr>
          <p:nvPr/>
        </p:nvGrpSpPr>
        <p:grpSpPr bwMode="auto">
          <a:xfrm>
            <a:off x="2071688" y="1285875"/>
            <a:ext cx="5067300" cy="3536950"/>
            <a:chOff x="1292" y="1298"/>
            <a:chExt cx="3192" cy="2228"/>
          </a:xfrm>
        </p:grpSpPr>
        <p:pic>
          <p:nvPicPr>
            <p:cNvPr id="37894" name="Picture 5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292" y="1389"/>
              <a:ext cx="3192" cy="21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7895" name="Text Box 7"/>
            <p:cNvSpPr txBox="1">
              <a:spLocks noChangeArrowheads="1"/>
            </p:cNvSpPr>
            <p:nvPr/>
          </p:nvSpPr>
          <p:spPr bwMode="auto">
            <a:xfrm>
              <a:off x="1292" y="1298"/>
              <a:ext cx="318" cy="231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smtClean="0"/>
              <a:t>Estimating the offspring and generation time distributions</a:t>
            </a:r>
          </a:p>
        </p:txBody>
      </p:sp>
      <p:pic>
        <p:nvPicPr>
          <p:cNvPr id="3993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43000" y="1733550"/>
            <a:ext cx="6684963" cy="4981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9940" name="TextBox 3"/>
          <p:cNvSpPr txBox="1">
            <a:spLocks noChangeArrowheads="1"/>
          </p:cNvSpPr>
          <p:nvPr/>
        </p:nvSpPr>
        <p:spPr bwMode="auto">
          <a:xfrm>
            <a:off x="1071563" y="2214563"/>
            <a:ext cx="1714500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GB">
                <a:latin typeface="Calibri" charset="0"/>
              </a:rPr>
              <a:t>SARS – Singapore 2003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dirty="0" smtClean="0"/>
              <a:t>Estimating the offspring and generation time distributions</a:t>
            </a:r>
          </a:p>
        </p:txBody>
      </p:sp>
      <p:sp>
        <p:nvSpPr>
          <p:cNvPr id="41988" name="Content Placeholder 2"/>
          <p:cNvSpPr>
            <a:spLocks noGrp="1"/>
          </p:cNvSpPr>
          <p:nvPr>
            <p:ph idx="1"/>
          </p:nvPr>
        </p:nvSpPr>
        <p:spPr>
          <a:xfrm>
            <a:off x="457200" y="1916832"/>
            <a:ext cx="4690864" cy="4209331"/>
          </a:xfrm>
        </p:spPr>
        <p:txBody>
          <a:bodyPr/>
          <a:lstStyle/>
          <a:p>
            <a:pPr marL="0" indent="0" eaLnBrk="1" hangingPunct="1">
              <a:buFontTx/>
              <a:buNone/>
            </a:pPr>
            <a:r>
              <a:rPr lang="en-GB" sz="2000" dirty="0" smtClean="0"/>
              <a:t>Contact tracing (e.g. SARS, </a:t>
            </a:r>
            <a:r>
              <a:rPr lang="en-GB" sz="2000" dirty="0" smtClean="0"/>
              <a:t>HIV, Ebola) </a:t>
            </a:r>
            <a:r>
              <a:rPr lang="en-GB" sz="2000" dirty="0" smtClean="0"/>
              <a:t>can yield estimates of both </a:t>
            </a:r>
            <a:r>
              <a:rPr lang="en-GB" sz="2000" dirty="0" smtClean="0"/>
              <a:t>distributions</a:t>
            </a:r>
          </a:p>
          <a:p>
            <a:pPr marL="0" indent="0" eaLnBrk="1" hangingPunct="1">
              <a:buFontTx/>
              <a:buNone/>
            </a:pPr>
            <a:endParaRPr lang="en-GB" sz="2000" dirty="0"/>
          </a:p>
          <a:p>
            <a:pPr marL="0" indent="0" eaLnBrk="1" hangingPunct="1">
              <a:buFontTx/>
              <a:buNone/>
            </a:pPr>
            <a:r>
              <a:rPr lang="en-GB" sz="2000" dirty="0" smtClean="0"/>
              <a:t>Easier and less biased for generation time than offspring distribution</a:t>
            </a:r>
          </a:p>
          <a:p>
            <a:pPr marL="0" indent="0" eaLnBrk="1" hangingPunct="1">
              <a:buFontTx/>
              <a:buNone/>
            </a:pPr>
            <a:endParaRPr lang="en-GB" sz="2000" dirty="0" smtClean="0"/>
          </a:p>
          <a:p>
            <a:pPr marL="0" indent="0" eaLnBrk="1" hangingPunct="1">
              <a:buFontTx/>
              <a:buNone/>
            </a:pPr>
            <a:endParaRPr lang="en-GB" sz="2000" dirty="0"/>
          </a:p>
          <a:p>
            <a:pPr marL="0" indent="0" eaLnBrk="1" hangingPunct="1">
              <a:buFontTx/>
              <a:buNone/>
            </a:pPr>
            <a:endParaRPr lang="en-GB" sz="2000" dirty="0" smtClean="0"/>
          </a:p>
          <a:p>
            <a:pPr marL="0" indent="0" eaLnBrk="1" hangingPunct="1">
              <a:buFontTx/>
              <a:buNone/>
            </a:pPr>
            <a:endParaRPr lang="en-GB" sz="2000" dirty="0"/>
          </a:p>
          <a:p>
            <a:pPr marL="0" indent="0" eaLnBrk="1" hangingPunct="1">
              <a:buFontTx/>
              <a:buNone/>
            </a:pPr>
            <a:r>
              <a:rPr lang="en-GB" sz="2000" dirty="0" smtClean="0"/>
              <a:t>Models often make implicit assumptions about the offspring distribution (e.g. SIR)</a:t>
            </a:r>
            <a:endParaRPr lang="en-GB" sz="2000" dirty="0" smtClean="0"/>
          </a:p>
        </p:txBody>
      </p:sp>
      <p:sp>
        <p:nvSpPr>
          <p:cNvPr id="41989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GB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94" t="69323" r="26973" b="3043"/>
          <a:stretch/>
        </p:blipFill>
        <p:spPr bwMode="auto">
          <a:xfrm>
            <a:off x="5364088" y="2042120"/>
            <a:ext cx="3611808" cy="21670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354453" y="1630162"/>
            <a:ext cx="35830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>
                <a:ea typeface="Arial" charset="0"/>
                <a:cs typeface="Arial" charset="0"/>
              </a:rPr>
              <a:t>Ebola </a:t>
            </a:r>
            <a:r>
              <a:rPr lang="mr-IN" sz="1200" dirty="0" smtClean="0">
                <a:ea typeface="Arial" charset="0"/>
                <a:cs typeface="Arial" charset="0"/>
              </a:rPr>
              <a:t>–</a:t>
            </a:r>
            <a:r>
              <a:rPr lang="en-GB" sz="1200" dirty="0" smtClean="0">
                <a:ea typeface="Arial" charset="0"/>
                <a:cs typeface="Arial" charset="0"/>
              </a:rPr>
              <a:t> time from onset in index to onset in</a:t>
            </a:r>
          </a:p>
          <a:p>
            <a:r>
              <a:rPr lang="en-GB" sz="1200" dirty="0" smtClean="0">
                <a:ea typeface="Arial" charset="0"/>
                <a:cs typeface="Arial" charset="0"/>
              </a:rPr>
              <a:t>secondary case (‘serial interval’ ~ generation time)</a:t>
            </a:r>
            <a:endParaRPr lang="en-GB" sz="1200" dirty="0">
              <a:ea typeface="Arial" charset="0"/>
              <a:cs typeface="Arial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10"/>
          <a:stretch/>
        </p:blipFill>
        <p:spPr>
          <a:xfrm rot="16200000">
            <a:off x="6180908" y="3894907"/>
            <a:ext cx="2866353" cy="305983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354453" y="4159499"/>
            <a:ext cx="21707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>
                <a:ea typeface="Arial" charset="0"/>
                <a:cs typeface="Arial" charset="0"/>
              </a:rPr>
              <a:t>Ebola </a:t>
            </a:r>
            <a:r>
              <a:rPr lang="mr-IN" sz="1200" dirty="0" smtClean="0">
                <a:ea typeface="Arial" charset="0"/>
                <a:cs typeface="Arial" charset="0"/>
              </a:rPr>
              <a:t>–</a:t>
            </a:r>
            <a:r>
              <a:rPr lang="en-GB" sz="1200" dirty="0" smtClean="0">
                <a:ea typeface="Arial" charset="0"/>
                <a:cs typeface="Arial" charset="0"/>
              </a:rPr>
              <a:t> inferred transmission</a:t>
            </a:r>
          </a:p>
          <a:p>
            <a:r>
              <a:rPr lang="en-GB" sz="1200" dirty="0" smtClean="0">
                <a:ea typeface="Arial" charset="0"/>
                <a:cs typeface="Arial" charset="0"/>
              </a:rPr>
              <a:t>Network from contact tracing</a:t>
            </a:r>
            <a:endParaRPr lang="en-GB" sz="1200" dirty="0">
              <a:ea typeface="Arial" charset="0"/>
              <a:cs typeface="Arial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09274" y="6411837"/>
            <a:ext cx="50621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International/WHO </a:t>
            </a:r>
            <a:r>
              <a:rPr lang="en-US" sz="1200" dirty="0"/>
              <a:t>Ebola Response </a:t>
            </a:r>
            <a:r>
              <a:rPr lang="en-US" sz="1200" smtClean="0"/>
              <a:t>Team NEJM 2014, </a:t>
            </a:r>
            <a:r>
              <a:rPr lang="en-US" sz="1200" dirty="0" err="1" smtClean="0"/>
              <a:t>PLoS</a:t>
            </a:r>
            <a:r>
              <a:rPr lang="en-US" sz="1200" dirty="0" smtClean="0"/>
              <a:t> Med 2016</a:t>
            </a:r>
            <a:endParaRPr lang="en-GB" sz="1200" dirty="0">
              <a:ea typeface="Arial" charset="0"/>
              <a:cs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smtClean="0"/>
              <a:t>1918 influenza pandemic, London</a:t>
            </a:r>
          </a:p>
        </p:txBody>
      </p:sp>
      <p:sp>
        <p:nvSpPr>
          <p:cNvPr id="44035" name="Content Placeholder 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eaLnBrk="1" hangingPunct="1"/>
            <a:endParaRPr lang="en-GB" smtClean="0"/>
          </a:p>
        </p:txBody>
      </p:sp>
      <p:sp>
        <p:nvSpPr>
          <p:cNvPr id="44036" name="Content Placeholder 7"/>
          <p:cNvSpPr>
            <a:spLocks noGrp="1"/>
          </p:cNvSpPr>
          <p:nvPr>
            <p:ph sz="half" idx="2"/>
          </p:nvPr>
        </p:nvSpPr>
        <p:spPr>
          <a:xfrm>
            <a:off x="4495801" y="1403350"/>
            <a:ext cx="4316412" cy="4525963"/>
          </a:xfrm>
        </p:spPr>
        <p:txBody>
          <a:bodyPr/>
          <a:lstStyle/>
          <a:p>
            <a:pPr marL="0" indent="0" eaLnBrk="1" hangingPunct="1">
              <a:buFontTx/>
              <a:buNone/>
            </a:pPr>
            <a:r>
              <a:rPr lang="en-GB" sz="2400" dirty="0" smtClean="0"/>
              <a:t>Relationship between R0 and the early epidemic growth rate </a:t>
            </a:r>
            <a:r>
              <a:rPr lang="en-GB" sz="2400" i="1" dirty="0" smtClean="0">
                <a:latin typeface="Euclid" charset="0"/>
                <a:ea typeface="Euclid" charset="0"/>
                <a:cs typeface="Euclid" charset="0"/>
              </a:rPr>
              <a:t>r</a:t>
            </a:r>
            <a:endParaRPr lang="en-GB" sz="2400" i="1" dirty="0" smtClean="0">
              <a:latin typeface="Euclid" charset="0"/>
              <a:ea typeface="Euclid" charset="0"/>
              <a:cs typeface="Euclid" charset="0"/>
            </a:endParaRPr>
          </a:p>
          <a:p>
            <a:pPr marL="0" indent="0" eaLnBrk="1" hangingPunct="1">
              <a:buFontTx/>
              <a:buNone/>
            </a:pPr>
            <a:endParaRPr lang="en-GB" sz="2400" dirty="0" smtClean="0"/>
          </a:p>
          <a:p>
            <a:pPr marL="0" indent="0" eaLnBrk="1" hangingPunct="1">
              <a:buFontTx/>
              <a:buNone/>
            </a:pPr>
            <a:endParaRPr lang="en-GB" sz="2400" dirty="0" smtClean="0"/>
          </a:p>
          <a:p>
            <a:pPr marL="0" indent="0" eaLnBrk="1" hangingPunct="1">
              <a:buFontTx/>
              <a:buNone/>
            </a:pPr>
            <a:endParaRPr lang="en-GB" sz="2400" dirty="0" smtClean="0"/>
          </a:p>
          <a:p>
            <a:pPr marL="0" indent="0" eaLnBrk="1" hangingPunct="1">
              <a:buFontTx/>
              <a:buNone/>
            </a:pPr>
            <a:r>
              <a:rPr lang="en-GB" sz="2400" dirty="0" smtClean="0"/>
              <a:t>e.g</a:t>
            </a:r>
            <a:r>
              <a:rPr lang="en-GB" sz="2400" dirty="0" smtClean="0"/>
              <a:t>. for constant recovery rate a </a:t>
            </a:r>
            <a:endParaRPr lang="en-GB" sz="2400" i="1" dirty="0" smtClean="0">
              <a:ea typeface="Baskerville" charset="0"/>
              <a:cs typeface="Baskerville" charset="0"/>
            </a:endParaRPr>
          </a:p>
          <a:p>
            <a:pPr marL="0" indent="0" eaLnBrk="1" hangingPunct="1">
              <a:buFontTx/>
              <a:buNone/>
            </a:pPr>
            <a:endParaRPr lang="en-GB" sz="2400" dirty="0" smtClean="0"/>
          </a:p>
          <a:p>
            <a:pPr marL="0" indent="0" eaLnBrk="1" hangingPunct="1">
              <a:buFontTx/>
              <a:buNone/>
            </a:pPr>
            <a:endParaRPr lang="en-GB" sz="2400" dirty="0" smtClean="0"/>
          </a:p>
          <a:p>
            <a:pPr marL="0" indent="0" eaLnBrk="1" hangingPunct="1">
              <a:buFontTx/>
              <a:buNone/>
            </a:pPr>
            <a:r>
              <a:rPr lang="en-GB" sz="2400" dirty="0" smtClean="0"/>
              <a:t>Reported estimates of the </a:t>
            </a:r>
            <a:r>
              <a:rPr lang="en-GB" sz="2400" i="1" dirty="0" smtClean="0"/>
              <a:t>R</a:t>
            </a:r>
            <a:r>
              <a:rPr lang="en-GB" sz="2400" baseline="-25000" dirty="0" smtClean="0"/>
              <a:t>0</a:t>
            </a:r>
            <a:r>
              <a:rPr lang="en-GB" sz="2400" dirty="0" smtClean="0"/>
              <a:t> </a:t>
            </a:r>
            <a:r>
              <a:rPr lang="en-GB" sz="2400" dirty="0" smtClean="0"/>
              <a:t>from the same data </a:t>
            </a:r>
            <a:r>
              <a:rPr lang="en-GB" sz="2400" dirty="0" smtClean="0"/>
              <a:t>have </a:t>
            </a:r>
            <a:r>
              <a:rPr lang="en-GB" sz="2400" dirty="0" smtClean="0"/>
              <a:t>ranged from 1.6 to 2.5 depending on </a:t>
            </a:r>
            <a:r>
              <a:rPr lang="en-GB" sz="2400" dirty="0" smtClean="0"/>
              <a:t>generation </a:t>
            </a:r>
            <a:r>
              <a:rPr lang="en-GB" sz="2400" dirty="0" smtClean="0"/>
              <a:t>time distribution</a:t>
            </a:r>
          </a:p>
        </p:txBody>
      </p:sp>
      <p:pic>
        <p:nvPicPr>
          <p:cNvPr id="44037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71500" y="1571625"/>
            <a:ext cx="3952875" cy="4657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48224598"/>
              </p:ext>
            </p:extLst>
          </p:nvPr>
        </p:nvGraphicFramePr>
        <p:xfrm>
          <a:off x="4797425" y="2133600"/>
          <a:ext cx="1995488" cy="1171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162" name="Equation" r:id="rId5" imgW="1231900" imgH="723900" progId="Equation.3">
                  <p:embed/>
                </p:oleObj>
              </mc:Choice>
              <mc:Fallback>
                <p:oleObj name="Equation" r:id="rId5" imgW="1231900" imgH="723900" progId="Equation.3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97425" y="2133600"/>
                        <a:ext cx="1995488" cy="11715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039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11154850"/>
              </p:ext>
            </p:extLst>
          </p:nvPr>
        </p:nvGraphicFramePr>
        <p:xfrm>
          <a:off x="4797425" y="4045492"/>
          <a:ext cx="1584325" cy="411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163" name="Equation" r:id="rId7" imgW="977760" imgH="253800" progId="Equation.DSMT4">
                  <p:embed/>
                </p:oleObj>
              </mc:Choice>
              <mc:Fallback>
                <p:oleObj name="Equation" r:id="rId7" imgW="977760" imgH="253800" progId="Equation.DSMT4">
                  <p:embed/>
                  <p:pic>
                    <p:nvPicPr>
                      <p:cNvPr id="0" name="Picture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97425" y="4045492"/>
                        <a:ext cx="1584325" cy="4111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0" y="6516052"/>
            <a:ext cx="457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+mn-lt"/>
              </a:rPr>
              <a:t>for further details see Grassly and Fraser 2008</a:t>
            </a:r>
            <a:endParaRPr lang="en-GB" dirty="0"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smtClean="0"/>
              <a:t>Fundamental concepts in mathematical infectious disease epidemiology</a:t>
            </a:r>
          </a:p>
        </p:txBody>
      </p:sp>
      <p:graphicFrame>
        <p:nvGraphicFramePr>
          <p:cNvPr id="4" name="Diagram 3"/>
          <p:cNvGraphicFramePr/>
          <p:nvPr/>
        </p:nvGraphicFramePr>
        <p:xfrm>
          <a:off x="357158" y="200024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2" name="Group 13"/>
          <p:cNvGrpSpPr>
            <a:grpSpLocks/>
          </p:cNvGrpSpPr>
          <p:nvPr/>
        </p:nvGrpSpPr>
        <p:grpSpPr bwMode="auto">
          <a:xfrm>
            <a:off x="3643313" y="3071813"/>
            <a:ext cx="5143500" cy="1571625"/>
            <a:chOff x="3643306" y="3071810"/>
            <a:chExt cx="5143536" cy="1571636"/>
          </a:xfrm>
        </p:grpSpPr>
        <p:cxnSp>
          <p:nvCxnSpPr>
            <p:cNvPr id="6" name="Straight Arrow Connector 5"/>
            <p:cNvCxnSpPr>
              <a:cxnSpLocks noChangeShapeType="1"/>
            </p:cNvCxnSpPr>
            <p:nvPr/>
          </p:nvCxnSpPr>
          <p:spPr bwMode="auto">
            <a:xfrm rot="10800000">
              <a:off x="5143503" y="3071810"/>
              <a:ext cx="1500199" cy="428628"/>
            </a:xfrm>
            <a:prstGeom prst="straightConnector1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 type="arrow" w="med" len="med"/>
            </a:ln>
            <a:effectLst>
              <a:outerShdw blurRad="63500" dist="23000" dir="5400000" rotWithShape="0">
                <a:srgbClr val="000000">
                  <a:alpha val="34999"/>
                </a:srgbClr>
              </a:outerShdw>
            </a:effectLst>
          </p:spPr>
        </p:cxnSp>
        <p:cxnSp>
          <p:nvCxnSpPr>
            <p:cNvPr id="8" name="Straight Arrow Connector 7"/>
            <p:cNvCxnSpPr>
              <a:cxnSpLocks noChangeShapeType="1"/>
            </p:cNvCxnSpPr>
            <p:nvPr/>
          </p:nvCxnSpPr>
          <p:spPr bwMode="auto">
            <a:xfrm rot="10800000" flipV="1">
              <a:off x="3643306" y="3714751"/>
              <a:ext cx="3000396" cy="357191"/>
            </a:xfrm>
            <a:prstGeom prst="straightConnector1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 type="arrow" w="med" len="med"/>
            </a:ln>
            <a:effectLst>
              <a:outerShdw blurRad="63500" dist="23000" dir="5400000" rotWithShape="0">
                <a:srgbClr val="000000">
                  <a:alpha val="34999"/>
                </a:srgbClr>
              </a:outerShdw>
            </a:effectLst>
          </p:spPr>
        </p:cxnSp>
        <p:cxnSp>
          <p:nvCxnSpPr>
            <p:cNvPr id="10" name="Straight Arrow Connector 9"/>
            <p:cNvCxnSpPr>
              <a:cxnSpLocks noChangeShapeType="1"/>
            </p:cNvCxnSpPr>
            <p:nvPr/>
          </p:nvCxnSpPr>
          <p:spPr bwMode="auto">
            <a:xfrm rot="10800000" flipV="1">
              <a:off x="5715007" y="3929066"/>
              <a:ext cx="857256" cy="714380"/>
            </a:xfrm>
            <a:prstGeom prst="straightConnector1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 type="arrow" w="med" len="med"/>
            </a:ln>
            <a:effectLst>
              <a:outerShdw blurRad="63500" dist="23000" dir="5400000" rotWithShape="0">
                <a:srgbClr val="000000">
                  <a:alpha val="34999"/>
                </a:srgbClr>
              </a:outerShdw>
            </a:effectLst>
          </p:spPr>
        </p:cxnSp>
        <p:sp>
          <p:nvSpPr>
            <p:cNvPr id="13" name="TextBox 12"/>
            <p:cNvSpPr txBox="1"/>
            <p:nvPr/>
          </p:nvSpPr>
          <p:spPr>
            <a:xfrm>
              <a:off x="6715139" y="3214686"/>
              <a:ext cx="2071703" cy="830268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GB" sz="2400" dirty="0">
                  <a:latin typeface="+mn-lt"/>
                  <a:ea typeface="+mn-ea"/>
                </a:rPr>
                <a:t>contact patterns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3" cstate="print"/>
          <a:srcRect l="45497" t="3766" b="51543"/>
          <a:stretch>
            <a:fillRect/>
          </a:stretch>
        </p:blipFill>
        <p:spPr bwMode="auto">
          <a:xfrm>
            <a:off x="381000" y="2133600"/>
            <a:ext cx="4256088" cy="2713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0179" name="Title 1"/>
          <p:cNvSpPr>
            <a:spLocks noGrp="1"/>
          </p:cNvSpPr>
          <p:nvPr>
            <p:ph type="title"/>
          </p:nvPr>
        </p:nvSpPr>
        <p:spPr>
          <a:xfrm>
            <a:off x="468313" y="-71438"/>
            <a:ext cx="8229600" cy="1143001"/>
          </a:xfrm>
        </p:spPr>
        <p:txBody>
          <a:bodyPr/>
          <a:lstStyle/>
          <a:p>
            <a:pPr eaLnBrk="1" hangingPunct="1"/>
            <a:r>
              <a:rPr lang="en-GB" smtClean="0"/>
              <a:t>Epidemics with random mixing (1)</a:t>
            </a:r>
          </a:p>
        </p:txBody>
      </p:sp>
      <p:pic>
        <p:nvPicPr>
          <p:cNvPr id="50180" name="Picture 2"/>
          <p:cNvPicPr>
            <a:picLocks noChangeAspect="1" noChangeArrowheads="1"/>
          </p:cNvPicPr>
          <p:nvPr/>
        </p:nvPicPr>
        <p:blipFill>
          <a:blip r:embed="rId3" cstate="print"/>
          <a:srcRect t="54733" r="53526"/>
          <a:stretch>
            <a:fillRect/>
          </a:stretch>
        </p:blipFill>
        <p:spPr bwMode="auto">
          <a:xfrm>
            <a:off x="5029200" y="2133600"/>
            <a:ext cx="3629025" cy="2747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3" cstate="print"/>
          <a:srcRect t="3268" r="53526" b="49033"/>
          <a:stretch>
            <a:fillRect/>
          </a:stretch>
        </p:blipFill>
        <p:spPr bwMode="auto">
          <a:xfrm>
            <a:off x="533400" y="2438400"/>
            <a:ext cx="3629025" cy="289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2227" name="Title 1"/>
          <p:cNvSpPr>
            <a:spLocks noGrp="1"/>
          </p:cNvSpPr>
          <p:nvPr>
            <p:ph type="title"/>
          </p:nvPr>
        </p:nvSpPr>
        <p:spPr>
          <a:xfrm>
            <a:off x="468313" y="-71438"/>
            <a:ext cx="8229600" cy="1143001"/>
          </a:xfrm>
        </p:spPr>
        <p:txBody>
          <a:bodyPr/>
          <a:lstStyle/>
          <a:p>
            <a:pPr eaLnBrk="1" hangingPunct="1"/>
            <a:r>
              <a:rPr lang="en-GB" smtClean="0"/>
              <a:t>Epidemics with random mixing (2)</a:t>
            </a:r>
          </a:p>
        </p:txBody>
      </p:sp>
      <p:pic>
        <p:nvPicPr>
          <p:cNvPr id="52228" name="Picture 2"/>
          <p:cNvPicPr>
            <a:picLocks noChangeAspect="1" noChangeArrowheads="1"/>
          </p:cNvPicPr>
          <p:nvPr/>
        </p:nvPicPr>
        <p:blipFill>
          <a:blip r:embed="rId3" cstate="print"/>
          <a:srcRect l="46474" t="54733"/>
          <a:stretch>
            <a:fillRect/>
          </a:stretch>
        </p:blipFill>
        <p:spPr bwMode="auto">
          <a:xfrm>
            <a:off x="4354513" y="2357438"/>
            <a:ext cx="4179887" cy="2747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smtClean="0"/>
              <a:t>Random and non-random mixing</a:t>
            </a:r>
          </a:p>
        </p:txBody>
      </p:sp>
      <p:sp>
        <p:nvSpPr>
          <p:cNvPr id="54275" name="Content Placeholder 2"/>
          <p:cNvSpPr>
            <a:spLocks noGrp="1"/>
          </p:cNvSpPr>
          <p:nvPr>
            <p:ph idx="1"/>
          </p:nvPr>
        </p:nvSpPr>
        <p:spPr>
          <a:xfrm>
            <a:off x="428625" y="1219200"/>
            <a:ext cx="8229600" cy="4525963"/>
          </a:xfrm>
        </p:spPr>
        <p:txBody>
          <a:bodyPr/>
          <a:lstStyle/>
          <a:p>
            <a:pPr eaLnBrk="1" hangingPunct="1"/>
            <a:r>
              <a:rPr lang="en-GB" sz="2400" dirty="0" smtClean="0"/>
              <a:t>If individuals make contact at random with respect to the factors that determine infectiousness and susceptibility in most cases we can safely average over heterogeneity in infectiousness</a:t>
            </a:r>
          </a:p>
          <a:p>
            <a:pPr eaLnBrk="1" hangingPunct="1"/>
            <a:r>
              <a:rPr lang="en-GB" sz="2400" dirty="0" smtClean="0"/>
              <a:t>Leads to commonly observed epidemic curve (once thought to be a ‘law’ by early epidemiologists)</a:t>
            </a:r>
          </a:p>
          <a:p>
            <a:pPr eaLnBrk="1" hangingPunct="1"/>
            <a:r>
              <a:rPr lang="en-GB" sz="2400" dirty="0" smtClean="0"/>
              <a:t>If infectiousness and susceptibility are correlated as a result of non-random mixing then dynamics can become more complicated</a:t>
            </a:r>
          </a:p>
          <a:p>
            <a:pPr eaLnBrk="1" hangingPunct="1"/>
            <a:r>
              <a:rPr lang="en-GB" sz="2400" dirty="0" smtClean="0"/>
              <a:t>Highly infectious individuals dominate early epidemic resulting in a bigger R</a:t>
            </a:r>
            <a:r>
              <a:rPr lang="en-GB" sz="2400" baseline="-25000" dirty="0" smtClean="0"/>
              <a:t>0</a:t>
            </a:r>
            <a:r>
              <a:rPr lang="en-GB" sz="2400" dirty="0" smtClean="0"/>
              <a:t> than simple average across individuals</a:t>
            </a:r>
          </a:p>
          <a:p>
            <a:pPr eaLnBrk="1" hangingPunct="1"/>
            <a:r>
              <a:rPr lang="en-GB" sz="2400" dirty="0" smtClean="0"/>
              <a:t>‘Typical’ infected individual changes through the course of an epidemic and contact networks become important (e.g. HIV epidemic phases)</a:t>
            </a:r>
          </a:p>
          <a:p>
            <a:pPr eaLnBrk="1" hangingPunct="1"/>
            <a:endParaRPr lang="en-GB" sz="24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Non-random mixing</a:t>
            </a:r>
          </a:p>
        </p:txBody>
      </p:sp>
      <p:sp>
        <p:nvSpPr>
          <p:cNvPr id="55299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2209800"/>
          </a:xfrm>
        </p:spPr>
        <p:txBody>
          <a:bodyPr/>
          <a:lstStyle/>
          <a:p>
            <a:r>
              <a:rPr lang="en-US" sz="2400" dirty="0" smtClean="0"/>
              <a:t>Non-random mixing is the very common: </a:t>
            </a:r>
            <a:r>
              <a:rPr lang="en-US" sz="2400" dirty="0" err="1" smtClean="0"/>
              <a:t>assortative</a:t>
            </a:r>
            <a:r>
              <a:rPr lang="en-US" sz="2400" dirty="0" smtClean="0"/>
              <a:t> mixing by age, </a:t>
            </a:r>
            <a:r>
              <a:rPr lang="en-US" sz="2400" dirty="0" err="1" smtClean="0"/>
              <a:t>behaviour</a:t>
            </a:r>
            <a:r>
              <a:rPr lang="en-US" sz="2400" dirty="0" smtClean="0"/>
              <a:t>, socio-economic group, etc… </a:t>
            </a:r>
          </a:p>
          <a:p>
            <a:r>
              <a:rPr lang="en-US" sz="2400" dirty="0" smtClean="0"/>
              <a:t>For example, school age children made a very significant contribution to the spread of pandemic influenza in 2009</a:t>
            </a:r>
          </a:p>
          <a:p>
            <a:pPr marL="0" indent="0">
              <a:buNone/>
            </a:pPr>
            <a:endParaRPr lang="en-US" sz="2400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2996952"/>
            <a:ext cx="8172400" cy="341363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11560" y="6525344"/>
            <a:ext cx="8280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Survey of contact patterns in European countries (</a:t>
            </a:r>
            <a:r>
              <a:rPr lang="en-US" dirty="0" err="1" smtClean="0"/>
              <a:t>Mossong</a:t>
            </a:r>
            <a:r>
              <a:rPr lang="en-US" dirty="0" smtClean="0"/>
              <a:t> et al.2008)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smtClean="0"/>
              <a:t>Heterogeneity in disease transmission</a:t>
            </a:r>
            <a:endParaRPr lang="en-US" smtClean="0"/>
          </a:p>
        </p:txBody>
      </p:sp>
      <p:pic>
        <p:nvPicPr>
          <p:cNvPr id="19459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5288" y="2276475"/>
            <a:ext cx="8351837" cy="3644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Box 1"/>
          <p:cNvSpPr txBox="1"/>
          <p:nvPr/>
        </p:nvSpPr>
        <p:spPr>
          <a:xfrm>
            <a:off x="3491086" y="2091809"/>
            <a:ext cx="216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Transmission trees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title"/>
          </p:nvPr>
        </p:nvSpPr>
        <p:spPr>
          <a:xfrm>
            <a:off x="468313" y="260350"/>
            <a:ext cx="8447087" cy="1143000"/>
          </a:xfrm>
        </p:spPr>
        <p:txBody>
          <a:bodyPr/>
          <a:lstStyle/>
          <a:p>
            <a:pPr algn="l" eaLnBrk="1" hangingPunct="1"/>
            <a:r>
              <a:rPr lang="en-GB" sz="3200" dirty="0" smtClean="0"/>
              <a:t>Common modelling </a:t>
            </a:r>
            <a:r>
              <a:rPr lang="en-GB" sz="3200" dirty="0" smtClean="0"/>
              <a:t>approaches to individual heterogeneity</a:t>
            </a:r>
            <a:endParaRPr lang="en-US" sz="3200" dirty="0" smtClean="0"/>
          </a:p>
        </p:txBody>
      </p:sp>
      <p:sp>
        <p:nvSpPr>
          <p:cNvPr id="583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1520" y="1600200"/>
            <a:ext cx="3993617" cy="4525963"/>
          </a:xfrm>
        </p:spPr>
        <p:txBody>
          <a:bodyPr/>
          <a:lstStyle/>
          <a:p>
            <a:pPr eaLnBrk="1" hangingPunct="1"/>
            <a:r>
              <a:rPr lang="en-GB" sz="2000" dirty="0" smtClean="0"/>
              <a:t>Compartmental models:</a:t>
            </a:r>
          </a:p>
          <a:p>
            <a:pPr marL="447675" lvl="1" indent="-282575" eaLnBrk="1" hangingPunct="1"/>
            <a:r>
              <a:rPr lang="en-GB" sz="2000" dirty="0" smtClean="0"/>
              <a:t>Compartments </a:t>
            </a:r>
            <a:r>
              <a:rPr lang="en-GB" sz="2000" dirty="0" smtClean="0"/>
              <a:t>corresponding to homogeneous groups (e.g. age groups, social groups, geographic location, </a:t>
            </a:r>
            <a:r>
              <a:rPr lang="en-GB" sz="2000" dirty="0" smtClean="0"/>
              <a:t>)</a:t>
            </a:r>
            <a:endParaRPr lang="en-GB" sz="2000" dirty="0" smtClean="0"/>
          </a:p>
          <a:p>
            <a:pPr marL="447675" lvl="1" indent="-282575" eaLnBrk="1" hangingPunct="1"/>
            <a:r>
              <a:rPr lang="en-GB" sz="2000" dirty="0" smtClean="0"/>
              <a:t>ordinary differential equations (ODEs)</a:t>
            </a:r>
          </a:p>
          <a:p>
            <a:pPr marL="447675" lvl="1" indent="-282575" eaLnBrk="1" hangingPunct="1"/>
            <a:r>
              <a:rPr lang="en-GB" sz="2000" dirty="0" smtClean="0"/>
              <a:t>stochastic differential equations (typically solved numerically using Monte Carlo simulation)</a:t>
            </a:r>
          </a:p>
          <a:p>
            <a:pPr eaLnBrk="1" hangingPunct="1"/>
            <a:endParaRPr lang="en-GB" sz="2000" dirty="0" smtClean="0"/>
          </a:p>
          <a:p>
            <a:pPr eaLnBrk="1" hangingPunct="1"/>
            <a:r>
              <a:rPr lang="en-GB" sz="2000" dirty="0" smtClean="0"/>
              <a:t>Individual (‘agent’)-based </a:t>
            </a:r>
            <a:r>
              <a:rPr lang="en-GB" sz="2000" dirty="0" smtClean="0"/>
              <a:t>models:</a:t>
            </a:r>
          </a:p>
          <a:p>
            <a:pPr marL="488950" lvl="1" indent="-282575" eaLnBrk="1" hangingPunct="1"/>
            <a:r>
              <a:rPr lang="en-GB" sz="2000" dirty="0" smtClean="0"/>
              <a:t>status or history-based approaches</a:t>
            </a:r>
          </a:p>
          <a:p>
            <a:pPr lvl="1" eaLnBrk="1" hangingPunct="1"/>
            <a:endParaRPr lang="en-GB" sz="2000" dirty="0" smtClean="0"/>
          </a:p>
          <a:p>
            <a:pPr lvl="1" eaLnBrk="1" hangingPunct="1"/>
            <a:endParaRPr lang="en-US" sz="2000" dirty="0" smtClean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775"/>
          <a:stretch/>
        </p:blipFill>
        <p:spPr bwMode="auto">
          <a:xfrm>
            <a:off x="4567349" y="1587838"/>
            <a:ext cx="4348051" cy="17018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452320" y="3289551"/>
            <a:ext cx="21602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Kwok et al. 2007</a:t>
            </a:r>
            <a:endParaRPr lang="en-US" sz="1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9992" y="3471607"/>
            <a:ext cx="2945646" cy="334654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308304" y="6504718"/>
            <a:ext cx="21602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/>
              <a:t>Nurhonen</a:t>
            </a:r>
            <a:r>
              <a:rPr lang="en-US" sz="1400" dirty="0" smtClean="0"/>
              <a:t> et al. 2013</a:t>
            </a:r>
            <a:endParaRPr lang="en-US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Modelling approaches to mixing patterns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GB" dirty="0" smtClean="0"/>
              <a:t>Who acquires infection from whom (WAIFW) matrix</a:t>
            </a:r>
          </a:p>
          <a:p>
            <a:pPr marL="514350" indent="-514350">
              <a:buFont typeface="+mj-lt"/>
              <a:buAutoNum type="arabicPeriod"/>
            </a:pPr>
            <a:endParaRPr lang="en-GB" dirty="0"/>
          </a:p>
          <a:p>
            <a:pPr marL="514350" indent="-514350">
              <a:buFont typeface="+mj-lt"/>
              <a:buAutoNum type="arabicPeriod"/>
            </a:pPr>
            <a:r>
              <a:rPr lang="en-GB" dirty="0" smtClean="0"/>
              <a:t>Spatial models </a:t>
            </a:r>
          </a:p>
          <a:p>
            <a:pPr marL="514350" indent="-514350">
              <a:buFont typeface="+mj-lt"/>
              <a:buAutoNum type="arabicPeriod"/>
            </a:pPr>
            <a:endParaRPr lang="en-GB" dirty="0"/>
          </a:p>
          <a:p>
            <a:pPr marL="514350" indent="-514350">
              <a:buFont typeface="+mj-lt"/>
              <a:buAutoNum type="arabicPeriod"/>
            </a:pPr>
            <a:r>
              <a:rPr lang="en-GB" dirty="0" smtClean="0"/>
              <a:t>Network models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21533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dirty="0" smtClean="0"/>
              <a:t>Who infects who?</a:t>
            </a:r>
            <a:endParaRPr lang="en-US" dirty="0" smtClean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0420" name="Rectangle 3"/>
              <p:cNvSpPr>
                <a:spLocks noGrp="1" noChangeArrowheads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eaLnBrk="1" hangingPunct="1"/>
                <a:r>
                  <a:rPr lang="en-GB" dirty="0" smtClean="0"/>
                  <a:t>Anderson </a:t>
                </a:r>
                <a:r>
                  <a:rPr lang="en-GB" dirty="0" smtClean="0"/>
                  <a:t>and May (1991) refer to the Who Acquires Infection From Who (WAIFW) </a:t>
                </a:r>
                <a:r>
                  <a:rPr lang="en-GB" dirty="0" smtClean="0"/>
                  <a:t>matrix</a:t>
                </a:r>
              </a:p>
              <a:p>
                <a:pPr eaLnBrk="1" hangingPunct="1"/>
                <a:endParaRPr lang="en-GB" dirty="0"/>
              </a:p>
              <a:p>
                <a:pPr marL="0" indent="0" eaLnBrk="1" hangingPunct="1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charset="0"/>
                        </a:rPr>
                        <m:t>𝑀</m:t>
                      </m:r>
                      <m:r>
                        <a:rPr lang="en-GB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mr-IN" b="0" i="1" smtClean="0">
                              <a:latin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uk-UA" i="1"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i="1">
                                    <a:latin typeface="Cambria Math" charset="0"/>
                                  </a:rPr>
                                  <m:t>𝑎</m:t>
                                </m:r>
                              </m:e>
                              <m:e>
                                <m:r>
                                  <a:rPr lang="en-GB" i="1">
                                    <a:latin typeface="Cambria Math" charset="0"/>
                                  </a:rPr>
                                  <m:t>𝑏</m:t>
                                </m:r>
                              </m:e>
                              <m:e>
                                <m:r>
                                  <a:rPr lang="en-GB" i="1">
                                    <a:latin typeface="Cambria Math" charset="0"/>
                                  </a:rPr>
                                  <m:t>𝑐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i="1">
                                    <a:latin typeface="Cambria Math" charset="0"/>
                                  </a:rPr>
                                  <m:t>𝑑</m:t>
                                </m:r>
                              </m:e>
                              <m:e>
                                <m:r>
                                  <a:rPr lang="en-GB" i="1">
                                    <a:latin typeface="Cambria Math" charset="0"/>
                                  </a:rPr>
                                  <m:t>𝑒</m:t>
                                </m:r>
                              </m:e>
                              <m:e>
                                <m:r>
                                  <a:rPr lang="en-GB" i="1">
                                    <a:latin typeface="Cambria Math" charset="0"/>
                                  </a:rPr>
                                  <m:t>𝑓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i="1">
                                    <a:latin typeface="Cambria Math" charset="0"/>
                                  </a:rPr>
                                  <m:t>𝑔</m:t>
                                </m:r>
                              </m:e>
                              <m:e>
                                <m:r>
                                  <a:rPr lang="en-GB" i="1">
                                    <a:latin typeface="Cambria Math" charset="0"/>
                                  </a:rPr>
                                  <m:t>h</m:t>
                                </m:r>
                              </m:e>
                              <m:e>
                                <m:r>
                                  <a:rPr lang="en-GB" i="1">
                                    <a:latin typeface="Cambria Math" charset="0"/>
                                  </a:rPr>
                                  <m:t>𝑖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dirty="0" smtClean="0"/>
              </a:p>
              <a:p>
                <a:pPr eaLnBrk="1" hangingPunct="1"/>
                <a:endParaRPr lang="en-GB" dirty="0" smtClean="0"/>
              </a:p>
              <a:p>
                <a:pPr marL="0" indent="0" eaLnBrk="1" hangingPunct="1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latin typeface="Cambria Math" charset="0"/>
                        </a:rPr>
                        <m:t>𝑀</m:t>
                      </m:r>
                      <m:r>
                        <a:rPr lang="en-GB" i="1">
                          <a:latin typeface="Cambria Math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mr-IN" i="1">
                              <a:latin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uk-UA" i="1"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i="1">
                                    <a:latin typeface="Cambria Math" charset="0"/>
                                  </a:rPr>
                                  <m:t>𝑎</m:t>
                                </m:r>
                              </m:e>
                              <m:e>
                                <m:r>
                                  <a:rPr lang="en-GB" i="1">
                                    <a:latin typeface="Cambria Math" charset="0"/>
                                  </a:rPr>
                                  <m:t>𝑏</m:t>
                                </m:r>
                              </m:e>
                              <m:e>
                                <m:r>
                                  <a:rPr lang="en-GB" b="0" i="1" smtClean="0">
                                    <a:latin typeface="Cambria Math" charset="0"/>
                                  </a:rPr>
                                  <m:t>𝑏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b="0" i="1" smtClean="0">
                                    <a:latin typeface="Cambria Math" charset="0"/>
                                  </a:rPr>
                                  <m:t>𝑏</m:t>
                                </m:r>
                              </m:e>
                              <m:e>
                                <m:r>
                                  <a:rPr lang="en-GB" b="0" i="1" smtClean="0">
                                    <a:latin typeface="Cambria Math" charset="0"/>
                                  </a:rPr>
                                  <m:t>𝑎</m:t>
                                </m:r>
                              </m:e>
                              <m:e>
                                <m:r>
                                  <a:rPr lang="en-GB" b="0" i="1" smtClean="0">
                                    <a:latin typeface="Cambria Math" charset="0"/>
                                  </a:rPr>
                                  <m:t>𝑏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b="0" i="1" smtClean="0">
                                    <a:latin typeface="Cambria Math" charset="0"/>
                                  </a:rPr>
                                  <m:t>𝑏</m:t>
                                </m:r>
                              </m:e>
                              <m:e>
                                <m:r>
                                  <a:rPr lang="en-GB" b="0" i="1" smtClean="0">
                                    <a:latin typeface="Cambria Math" charset="0"/>
                                  </a:rPr>
                                  <m:t>𝑏</m:t>
                                </m:r>
                              </m:e>
                              <m:e>
                                <m:r>
                                  <a:rPr lang="en-GB" b="0" i="1" smtClean="0">
                                    <a:latin typeface="Cambria Math" charset="0"/>
                                  </a:rPr>
                                  <m:t>𝑎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dirty="0" smtClean="0"/>
              </a:p>
              <a:p>
                <a:pPr eaLnBrk="1" hangingPunct="1"/>
                <a:endParaRPr lang="en-GB" dirty="0" smtClean="0"/>
              </a:p>
              <a:p>
                <a:pPr eaLnBrk="1" hangingPunct="1"/>
                <a:endParaRPr lang="en-GB" dirty="0" smtClean="0"/>
              </a:p>
              <a:p>
                <a:pPr eaLnBrk="1" hangingPunct="1"/>
                <a:endParaRPr lang="en-US" dirty="0" smtClean="0"/>
              </a:p>
            </p:txBody>
          </p:sp>
        </mc:Choice>
        <mc:Fallback>
          <p:sp>
            <p:nvSpPr>
              <p:cNvPr id="60420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 rotWithShape="0">
                <a:blip r:embed="rId3"/>
                <a:stretch>
                  <a:fillRect l="-1556" t="-1482" r="-118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/>
          <p:cNvSpPr txBox="1"/>
          <p:nvPr/>
        </p:nvSpPr>
        <p:spPr>
          <a:xfrm rot="16200000">
            <a:off x="6258969" y="4155568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mtClean="0"/>
              <a:t>simplify</a:t>
            </a:r>
            <a:endParaRPr lang="en-GB"/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6516216" y="3140968"/>
            <a:ext cx="0" cy="2520280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title"/>
          </p:nvPr>
        </p:nvSpPr>
        <p:spPr>
          <a:xfrm>
            <a:off x="468313" y="476250"/>
            <a:ext cx="8229600" cy="1143000"/>
          </a:xfrm>
        </p:spPr>
        <p:txBody>
          <a:bodyPr/>
          <a:lstStyle/>
          <a:p>
            <a:pPr eaLnBrk="1" hangingPunct="1"/>
            <a:r>
              <a:rPr lang="en-GB" smtClean="0">
                <a:solidFill>
                  <a:schemeClr val="tx1"/>
                </a:solidFill>
              </a:rPr>
              <a:t>Compartmental ODE model with a mixing matrix</a:t>
            </a:r>
            <a:endParaRPr lang="en-US" smtClean="0">
              <a:solidFill>
                <a:schemeClr val="tx1"/>
              </a:solidFill>
            </a:endParaRPr>
          </a:p>
        </p:txBody>
      </p:sp>
      <p:pic>
        <p:nvPicPr>
          <p:cNvPr id="15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003" y="1772816"/>
            <a:ext cx="8604250" cy="4019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153" name="Text Box 4"/>
          <p:cNvSpPr txBox="1">
            <a:spLocks noChangeArrowheads="1"/>
          </p:cNvSpPr>
          <p:nvPr/>
        </p:nvSpPr>
        <p:spPr bwMode="auto">
          <a:xfrm>
            <a:off x="4432128" y="6453336"/>
            <a:ext cx="5039668" cy="255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msgothic" charset="-128"/>
                <a:cs typeface="msgothic" charset="-128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msgothic" charset="-128"/>
                <a:cs typeface="msgothic" charset="-128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msgothic" charset="-128"/>
                <a:cs typeface="msgothic" charset="-128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msgothic" charset="-128"/>
                <a:cs typeface="msgothic" charset="-128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msgothic" charset="-128"/>
                <a:cs typeface="msgothic" charset="-128"/>
              </a:defRPr>
            </a:lvl5pPr>
            <a:lvl6pPr marL="15367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msgothic" charset="-128"/>
                <a:cs typeface="msgothic" charset="-128"/>
              </a:defRPr>
            </a:lvl6pPr>
            <a:lvl7pPr marL="19939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msgothic" charset="-128"/>
                <a:cs typeface="msgothic" charset="-128"/>
              </a:defRPr>
            </a:lvl7pPr>
            <a:lvl8pPr marL="24511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msgothic" charset="-128"/>
                <a:cs typeface="msgothic" charset="-128"/>
              </a:defRPr>
            </a:lvl8pPr>
            <a:lvl9pPr marL="29083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msgothic" charset="-128"/>
                <a:cs typeface="msgothic" charset="-128"/>
              </a:defRPr>
            </a:lvl9pPr>
          </a:lstStyle>
          <a:p>
            <a:r>
              <a:rPr lang="en-GB" altLang="x-none" sz="1800">
                <a:latin typeface="arial" charset="0"/>
              </a:rPr>
              <a:t>G P Garnett Sex </a:t>
            </a:r>
            <a:r>
              <a:rPr lang="en-GB" altLang="x-none" sz="1800" dirty="0" err="1">
                <a:latin typeface="arial" charset="0"/>
              </a:rPr>
              <a:t>Transm</a:t>
            </a:r>
            <a:r>
              <a:rPr lang="en-GB" altLang="x-none" sz="1800" dirty="0">
                <a:latin typeface="arial" charset="0"/>
              </a:rPr>
              <a:t> Infect 2002;78:7-12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Spatial transmission models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39528"/>
            <a:ext cx="9144000" cy="297894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50418" y="6381328"/>
            <a:ext cx="4788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Riley 2007 </a:t>
            </a:r>
            <a:r>
              <a:rPr lang="en-US" i="1" dirty="0"/>
              <a:t>Science </a:t>
            </a:r>
            <a:r>
              <a:rPr lang="en-US" b="1" dirty="0" smtClean="0"/>
              <a:t>316</a:t>
            </a:r>
            <a:r>
              <a:rPr lang="en-US" dirty="0" smtClean="0"/>
              <a:t>:1298-1301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04597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GB" dirty="0" smtClean="0"/>
              <a:t>Network models</a:t>
            </a:r>
            <a:endParaRPr lang="en-US" dirty="0" smtClean="0"/>
          </a:p>
        </p:txBody>
      </p:sp>
      <p:sp>
        <p:nvSpPr>
          <p:cNvPr id="645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533400" indent="-533400" eaLnBrk="1" hangingPunct="1">
              <a:lnSpc>
                <a:spcPct val="90000"/>
              </a:lnSpc>
            </a:pPr>
            <a:r>
              <a:rPr lang="en-GB" sz="2400" dirty="0" smtClean="0"/>
              <a:t>Networks and the associated theory may be used to represent contact patterns</a:t>
            </a:r>
          </a:p>
          <a:p>
            <a:pPr marL="533400" indent="-533400" eaLnBrk="1" hangingPunct="1">
              <a:lnSpc>
                <a:spcPct val="90000"/>
              </a:lnSpc>
            </a:pPr>
            <a:endParaRPr lang="en-GB" sz="2400" dirty="0"/>
          </a:p>
          <a:p>
            <a:pPr marL="533400" indent="-533400" eaLnBrk="1" hangingPunct="1">
              <a:lnSpc>
                <a:spcPct val="90000"/>
              </a:lnSpc>
            </a:pPr>
            <a:r>
              <a:rPr lang="en-GB" sz="2400" dirty="0" smtClean="0"/>
              <a:t>Network ‘vertices’ (or ‘nodes’) may be individuals (e.g. sexual networks) or groups of individuals (e.g. </a:t>
            </a:r>
            <a:r>
              <a:rPr lang="en-GB" sz="2400" dirty="0" err="1" smtClean="0"/>
              <a:t>metapopulation</a:t>
            </a:r>
            <a:r>
              <a:rPr lang="en-GB" sz="2400" dirty="0" smtClean="0"/>
              <a:t> models)</a:t>
            </a:r>
          </a:p>
          <a:p>
            <a:pPr marL="533400" indent="-533400" eaLnBrk="1" hangingPunct="1">
              <a:lnSpc>
                <a:spcPct val="90000"/>
              </a:lnSpc>
            </a:pPr>
            <a:endParaRPr lang="en-GB" sz="2400" dirty="0"/>
          </a:p>
          <a:p>
            <a:pPr marL="533400" indent="-533400" eaLnBrk="1" hangingPunct="1">
              <a:lnSpc>
                <a:spcPct val="90000"/>
              </a:lnSpc>
            </a:pPr>
            <a:r>
              <a:rPr lang="en-GB" sz="2400" dirty="0" smtClean="0"/>
              <a:t>Network ‘edges’ represent patterns of contact between individuals or populations</a:t>
            </a:r>
          </a:p>
          <a:p>
            <a:pPr marL="533400" indent="-533400" eaLnBrk="1" hangingPunct="1">
              <a:lnSpc>
                <a:spcPct val="90000"/>
              </a:lnSpc>
            </a:pPr>
            <a:endParaRPr lang="en-GB" sz="2400" dirty="0"/>
          </a:p>
          <a:p>
            <a:pPr marL="533400" indent="-533400" eaLnBrk="1" hangingPunct="1">
              <a:lnSpc>
                <a:spcPct val="90000"/>
              </a:lnSpc>
            </a:pPr>
            <a:r>
              <a:rPr lang="en-GB" sz="2400" dirty="0" smtClean="0"/>
              <a:t>Structure may be inferred from data on contact patterns using different techniques</a:t>
            </a:r>
          </a:p>
        </p:txBody>
      </p:sp>
      <p:sp>
        <p:nvSpPr>
          <p:cNvPr id="4" name="Oval 3"/>
          <p:cNvSpPr/>
          <p:nvPr/>
        </p:nvSpPr>
        <p:spPr>
          <a:xfrm>
            <a:off x="5580112" y="601874"/>
            <a:ext cx="144016" cy="144016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Oval 4"/>
          <p:cNvSpPr/>
          <p:nvPr/>
        </p:nvSpPr>
        <p:spPr>
          <a:xfrm>
            <a:off x="6300192" y="601874"/>
            <a:ext cx="144016" cy="144016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Oval 5"/>
          <p:cNvSpPr/>
          <p:nvPr/>
        </p:nvSpPr>
        <p:spPr>
          <a:xfrm>
            <a:off x="5580112" y="1250855"/>
            <a:ext cx="144016" cy="144016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Oval 6"/>
          <p:cNvSpPr/>
          <p:nvPr/>
        </p:nvSpPr>
        <p:spPr>
          <a:xfrm>
            <a:off x="6300192" y="1250855"/>
            <a:ext cx="144016" cy="144016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8" name="Straight Connector 7"/>
          <p:cNvCxnSpPr>
            <a:stCxn id="4" idx="6"/>
            <a:endCxn id="7" idx="2"/>
          </p:cNvCxnSpPr>
          <p:nvPr/>
        </p:nvCxnSpPr>
        <p:spPr>
          <a:xfrm>
            <a:off x="5724128" y="673882"/>
            <a:ext cx="57606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5724128" y="1322863"/>
            <a:ext cx="57606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6379881" y="745890"/>
            <a:ext cx="0" cy="49567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ight Arrow 11"/>
          <p:cNvSpPr/>
          <p:nvPr/>
        </p:nvSpPr>
        <p:spPr>
          <a:xfrm rot="8873227">
            <a:off x="6425349" y="412416"/>
            <a:ext cx="504056" cy="216024"/>
          </a:xfrm>
          <a:prstGeom prst="rightArrow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ight Arrow 12"/>
          <p:cNvSpPr/>
          <p:nvPr/>
        </p:nvSpPr>
        <p:spPr>
          <a:xfrm rot="10800000">
            <a:off x="6444208" y="885714"/>
            <a:ext cx="504056" cy="216024"/>
          </a:xfrm>
          <a:prstGeom prst="rightArrow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Box 13"/>
          <p:cNvSpPr txBox="1"/>
          <p:nvPr/>
        </p:nvSpPr>
        <p:spPr>
          <a:xfrm>
            <a:off x="6840253" y="163641"/>
            <a:ext cx="2159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vertex (pl. vertices)</a:t>
            </a:r>
            <a:endParaRPr lang="en-GB" dirty="0"/>
          </a:p>
        </p:txBody>
      </p:sp>
      <p:sp>
        <p:nvSpPr>
          <p:cNvPr id="15" name="TextBox 14"/>
          <p:cNvSpPr txBox="1"/>
          <p:nvPr/>
        </p:nvSpPr>
        <p:spPr>
          <a:xfrm>
            <a:off x="6948264" y="809060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edge</a:t>
            </a:r>
            <a:endParaRPr lang="en-GB" dirty="0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5716679" y="720973"/>
            <a:ext cx="618246" cy="54714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79388" y="1270000"/>
            <a:ext cx="8785225" cy="5472113"/>
          </a:xfr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80000"/>
              </a:lnSpc>
            </a:pPr>
            <a:r>
              <a:rPr lang="en-GB" sz="2500" dirty="0" smtClean="0"/>
              <a:t>Networks consist simply of set of </a:t>
            </a:r>
            <a:r>
              <a:rPr lang="en-GB" sz="2500" i="1" dirty="0" smtClean="0"/>
              <a:t>N</a:t>
            </a:r>
            <a:r>
              <a:rPr lang="en-GB" sz="2500" dirty="0" smtClean="0"/>
              <a:t> vertices and </a:t>
            </a:r>
            <a:r>
              <a:rPr lang="en-GB" sz="2500" i="1" dirty="0" smtClean="0"/>
              <a:t>M</a:t>
            </a:r>
            <a:r>
              <a:rPr lang="en-GB" sz="2500" dirty="0" smtClean="0"/>
              <a:t> edges</a:t>
            </a:r>
          </a:p>
          <a:p>
            <a:pPr>
              <a:lnSpc>
                <a:spcPct val="80000"/>
              </a:lnSpc>
            </a:pPr>
            <a:endParaRPr lang="en-GB" sz="2500" dirty="0"/>
          </a:p>
          <a:p>
            <a:pPr>
              <a:lnSpc>
                <a:spcPct val="80000"/>
              </a:lnSpc>
            </a:pPr>
            <a:endParaRPr lang="en-GB" sz="2500" dirty="0" smtClean="0"/>
          </a:p>
          <a:p>
            <a:pPr>
              <a:lnSpc>
                <a:spcPct val="80000"/>
              </a:lnSpc>
            </a:pPr>
            <a:endParaRPr lang="en-GB" sz="2500" dirty="0"/>
          </a:p>
          <a:p>
            <a:pPr>
              <a:lnSpc>
                <a:spcPct val="80000"/>
              </a:lnSpc>
            </a:pPr>
            <a:endParaRPr lang="en-GB" sz="2500" dirty="0" smtClean="0"/>
          </a:p>
          <a:p>
            <a:pPr>
              <a:lnSpc>
                <a:spcPct val="80000"/>
              </a:lnSpc>
            </a:pPr>
            <a:endParaRPr lang="en-GB" sz="2500" dirty="0" smtClean="0"/>
          </a:p>
          <a:p>
            <a:pPr>
              <a:lnSpc>
                <a:spcPct val="80000"/>
              </a:lnSpc>
            </a:pPr>
            <a:r>
              <a:rPr lang="en-GB" sz="2500" dirty="0" smtClean="0"/>
              <a:t>Possible number of edges = N(N-1)/2 and considered sparse if M&lt;&lt;N(N-1)/2</a:t>
            </a:r>
          </a:p>
          <a:p>
            <a:pPr>
              <a:lnSpc>
                <a:spcPct val="80000"/>
              </a:lnSpc>
            </a:pPr>
            <a:endParaRPr lang="en-GB" sz="2500" dirty="0" smtClean="0"/>
          </a:p>
          <a:p>
            <a:pPr>
              <a:lnSpc>
                <a:spcPct val="80000"/>
              </a:lnSpc>
            </a:pPr>
            <a:r>
              <a:rPr lang="en-GB" sz="2500" dirty="0" smtClean="0"/>
              <a:t>Adjacency matrix </a:t>
            </a:r>
            <a:r>
              <a:rPr lang="en-GB" sz="2500" b="1" i="1" dirty="0" smtClean="0"/>
              <a:t>M</a:t>
            </a:r>
            <a:r>
              <a:rPr lang="en-GB" sz="2500" dirty="0" smtClean="0"/>
              <a:t> – N x N matrix, with elements number of edges joining </a:t>
            </a:r>
            <a:r>
              <a:rPr lang="en-GB" sz="2500" i="1" dirty="0" err="1" smtClean="0"/>
              <a:t>i</a:t>
            </a:r>
            <a:r>
              <a:rPr lang="en-GB" sz="2500" dirty="0" smtClean="0"/>
              <a:t> and </a:t>
            </a:r>
            <a:r>
              <a:rPr lang="en-GB" sz="2500" i="1" dirty="0" smtClean="0"/>
              <a:t>j </a:t>
            </a:r>
            <a:r>
              <a:rPr lang="en-GB" sz="2500" dirty="0" smtClean="0"/>
              <a:t>e.g.			(c.f. WAIFW matrix)</a:t>
            </a:r>
          </a:p>
        </p:txBody>
      </p:sp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806450" y="274638"/>
            <a:ext cx="8229600" cy="706437"/>
          </a:xfr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GB" sz="3600" dirty="0" smtClean="0">
                <a:solidFill>
                  <a:schemeClr val="tx1"/>
                </a:solidFill>
              </a:rPr>
              <a:t>Network statistics (1)</a:t>
            </a:r>
            <a:endParaRPr lang="en-US" sz="3600" dirty="0" smtClean="0">
              <a:solidFill>
                <a:schemeClr val="tx1"/>
              </a:solidFill>
            </a:endParaRPr>
          </a:p>
        </p:txBody>
      </p:sp>
      <p:sp>
        <p:nvSpPr>
          <p:cNvPr id="2" name="Oval 1"/>
          <p:cNvSpPr/>
          <p:nvPr/>
        </p:nvSpPr>
        <p:spPr>
          <a:xfrm>
            <a:off x="3023827" y="2209056"/>
            <a:ext cx="144016" cy="144016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Oval 4"/>
          <p:cNvSpPr/>
          <p:nvPr/>
        </p:nvSpPr>
        <p:spPr>
          <a:xfrm>
            <a:off x="3743907" y="2209056"/>
            <a:ext cx="144016" cy="144016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Oval 5"/>
          <p:cNvSpPr/>
          <p:nvPr/>
        </p:nvSpPr>
        <p:spPr>
          <a:xfrm>
            <a:off x="3023827" y="2858037"/>
            <a:ext cx="144016" cy="144016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Oval 6"/>
          <p:cNvSpPr/>
          <p:nvPr/>
        </p:nvSpPr>
        <p:spPr>
          <a:xfrm>
            <a:off x="3743907" y="2858037"/>
            <a:ext cx="144016" cy="144016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" name="Straight Connector 3"/>
          <p:cNvCxnSpPr>
            <a:stCxn id="2" idx="6"/>
            <a:endCxn id="5" idx="2"/>
          </p:cNvCxnSpPr>
          <p:nvPr/>
        </p:nvCxnSpPr>
        <p:spPr>
          <a:xfrm>
            <a:off x="3167843" y="2281064"/>
            <a:ext cx="57606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3167843" y="2930045"/>
            <a:ext cx="57606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3095835" y="2353072"/>
            <a:ext cx="0" cy="49567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3823596" y="2353072"/>
            <a:ext cx="0" cy="49567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ight Arrow 9"/>
          <p:cNvSpPr/>
          <p:nvPr/>
        </p:nvSpPr>
        <p:spPr>
          <a:xfrm rot="8873227">
            <a:off x="3869064" y="2019598"/>
            <a:ext cx="504056" cy="216024"/>
          </a:xfrm>
          <a:prstGeom prst="rightArrow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ight Arrow 15"/>
          <p:cNvSpPr/>
          <p:nvPr/>
        </p:nvSpPr>
        <p:spPr>
          <a:xfrm rot="10800000">
            <a:off x="3887923" y="2492896"/>
            <a:ext cx="504056" cy="216024"/>
          </a:xfrm>
          <a:prstGeom prst="rightArrow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Box 12"/>
          <p:cNvSpPr txBox="1"/>
          <p:nvPr/>
        </p:nvSpPr>
        <p:spPr>
          <a:xfrm>
            <a:off x="4283968" y="1770823"/>
            <a:ext cx="2159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vertex (pl. vertices)</a:t>
            </a:r>
            <a:endParaRPr lang="en-GB" dirty="0"/>
          </a:p>
        </p:txBody>
      </p:sp>
      <p:sp>
        <p:nvSpPr>
          <p:cNvPr id="18" name="TextBox 17"/>
          <p:cNvSpPr txBox="1"/>
          <p:nvPr/>
        </p:nvSpPr>
        <p:spPr>
          <a:xfrm>
            <a:off x="4391979" y="2416242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edge</a:t>
            </a:r>
            <a:endParaRPr lang="en-GB" dirty="0"/>
          </a:p>
        </p:txBody>
      </p:sp>
      <p:pic>
        <p:nvPicPr>
          <p:cNvPr id="101378" name="Picture 2" descr="\begin{pmatrix}&#10;1 &amp; 1 &amp; 0 &amp; 0 &amp; 1 &amp; 0\\&#10;1 &amp; 0 &amp; 1 &amp; 0 &amp; 1 &amp; 0\\&#10;0 &amp; 1 &amp; 0 &amp; 1 &amp; 0 &amp; 0\\&#10;0 &amp; 0 &amp; 1 &amp; 0 &amp; 1 &amp; 1\\&#10;1 &amp; 1 &amp; 0 &amp; 1 &amp; 0 &amp; 0\\&#10;0 &amp; 0 &amp; 0 &amp; 1 &amp; 0 &amp; 0\\&#10;\end{pmatrix}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0205" y="5085184"/>
            <a:ext cx="1581150" cy="13716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Straight Connector 19"/>
          <p:cNvCxnSpPr/>
          <p:nvPr/>
        </p:nvCxnSpPr>
        <p:spPr>
          <a:xfrm flipH="1">
            <a:off x="3160394" y="2328155"/>
            <a:ext cx="618246" cy="54714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2" idx="5"/>
            <a:endCxn id="7" idx="1"/>
          </p:cNvCxnSpPr>
          <p:nvPr/>
        </p:nvCxnSpPr>
        <p:spPr>
          <a:xfrm>
            <a:off x="3146752" y="2331981"/>
            <a:ext cx="618246" cy="54714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38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806450" y="274638"/>
            <a:ext cx="8229600" cy="706437"/>
          </a:xfr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GB" sz="3600" dirty="0" smtClean="0">
                <a:solidFill>
                  <a:schemeClr val="tx1"/>
                </a:solidFill>
              </a:rPr>
              <a:t>Network statistics (2)</a:t>
            </a:r>
            <a:endParaRPr lang="en-US" sz="3600" dirty="0" smtClean="0">
              <a:solidFill>
                <a:schemeClr val="tx1"/>
              </a:solidFill>
            </a:endParaRP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79512" y="1137833"/>
            <a:ext cx="7344939" cy="4319240"/>
          </a:xfr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80000"/>
              </a:lnSpc>
            </a:pPr>
            <a:r>
              <a:rPr lang="en-GB" sz="2500" dirty="0" smtClean="0"/>
              <a:t>Degree </a:t>
            </a:r>
            <a:r>
              <a:rPr lang="en-GB" sz="2500" i="1" dirty="0" err="1" smtClean="0"/>
              <a:t>k</a:t>
            </a:r>
            <a:r>
              <a:rPr lang="en-GB" sz="2500" i="1" baseline="-25000" dirty="0" err="1" smtClean="0"/>
              <a:t>v</a:t>
            </a:r>
            <a:r>
              <a:rPr lang="en-GB" sz="2500" dirty="0" smtClean="0"/>
              <a:t> – number of edges joined to vertex </a:t>
            </a:r>
            <a:r>
              <a:rPr lang="en-GB" sz="2500" i="1" dirty="0" smtClean="0"/>
              <a:t>v</a:t>
            </a:r>
            <a:r>
              <a:rPr lang="en-GB" sz="2500" dirty="0" smtClean="0"/>
              <a:t>, average </a:t>
            </a:r>
            <a:r>
              <a:rPr lang="en-GB" sz="2500" i="1" dirty="0" smtClean="0"/>
              <a:t>&lt;k&gt;</a:t>
            </a:r>
            <a:r>
              <a:rPr lang="en-GB" sz="2500" dirty="0" smtClean="0"/>
              <a:t>, degree distribution </a:t>
            </a:r>
            <a:r>
              <a:rPr lang="en-GB" sz="2500" i="1" dirty="0" smtClean="0"/>
              <a:t>f(k)</a:t>
            </a:r>
            <a:r>
              <a:rPr lang="en-GB" sz="2500" dirty="0" smtClean="0"/>
              <a:t>. </a:t>
            </a:r>
            <a:r>
              <a:rPr lang="en-GB" sz="2500" dirty="0" smtClean="0">
                <a:solidFill>
                  <a:srgbClr val="C00000"/>
                </a:solidFill>
              </a:rPr>
              <a:t>This determines the number of secondary infections per vertex (e.g. individual).</a:t>
            </a:r>
          </a:p>
          <a:p>
            <a:pPr>
              <a:lnSpc>
                <a:spcPct val="80000"/>
              </a:lnSpc>
            </a:pPr>
            <a:endParaRPr lang="en-GB" sz="2500" dirty="0" smtClean="0"/>
          </a:p>
          <a:p>
            <a:pPr>
              <a:lnSpc>
                <a:spcPct val="80000"/>
              </a:lnSpc>
            </a:pPr>
            <a:r>
              <a:rPr lang="en-GB" sz="2500" dirty="0" smtClean="0"/>
              <a:t>Average (or characteristic) path length </a:t>
            </a:r>
            <a:r>
              <a:rPr lang="en-GB" sz="2500" i="1" dirty="0" smtClean="0"/>
              <a:t>L</a:t>
            </a:r>
            <a:r>
              <a:rPr lang="en-GB" sz="2500" dirty="0" smtClean="0"/>
              <a:t> is the </a:t>
            </a:r>
            <a:r>
              <a:rPr lang="en-GB" sz="2500" dirty="0"/>
              <a:t>average number of </a:t>
            </a:r>
            <a:r>
              <a:rPr lang="en-GB" sz="2500" dirty="0" smtClean="0"/>
              <a:t>edges along </a:t>
            </a:r>
            <a:r>
              <a:rPr lang="en-GB" sz="2500" dirty="0"/>
              <a:t>the shortest paths for all possible pairs of network </a:t>
            </a:r>
            <a:r>
              <a:rPr lang="en-GB" sz="2500" dirty="0" smtClean="0"/>
              <a:t>vertices.</a:t>
            </a:r>
            <a:r>
              <a:rPr lang="en-GB" sz="2500" dirty="0" smtClean="0">
                <a:solidFill>
                  <a:srgbClr val="C00000"/>
                </a:solidFill>
              </a:rPr>
              <a:t> This determines how quickly disease can spread on the network.</a:t>
            </a:r>
          </a:p>
          <a:p>
            <a:pPr>
              <a:lnSpc>
                <a:spcPct val="80000"/>
              </a:lnSpc>
            </a:pPr>
            <a:endParaRPr lang="en-GB" sz="2500" dirty="0" smtClean="0"/>
          </a:p>
          <a:p>
            <a:pPr>
              <a:lnSpc>
                <a:spcPct val="80000"/>
              </a:lnSpc>
            </a:pPr>
            <a:r>
              <a:rPr lang="en-GB" sz="2500" dirty="0" smtClean="0"/>
              <a:t>Local clustering coefficient </a:t>
            </a:r>
            <a:r>
              <a:rPr lang="en-GB" sz="2500" i="1" dirty="0" err="1" smtClean="0"/>
              <a:t>C</a:t>
            </a:r>
            <a:r>
              <a:rPr lang="en-GB" sz="2500" i="1" baseline="-25000" dirty="0" err="1" smtClean="0"/>
              <a:t>v</a:t>
            </a:r>
            <a:r>
              <a:rPr lang="en-GB" sz="2500" dirty="0" smtClean="0"/>
              <a:t> extent to which vertices in neighbourhood about </a:t>
            </a:r>
            <a:r>
              <a:rPr lang="en-GB" sz="2500" i="1" dirty="0" smtClean="0"/>
              <a:t>v</a:t>
            </a:r>
            <a:r>
              <a:rPr lang="en-GB" sz="2500" dirty="0" smtClean="0"/>
              <a:t> are adjacent to each other (total number of edges about </a:t>
            </a:r>
            <a:r>
              <a:rPr lang="en-GB" sz="2500" i="1" dirty="0" smtClean="0"/>
              <a:t>v</a:t>
            </a:r>
            <a:r>
              <a:rPr lang="en-GB" sz="2500" dirty="0" smtClean="0"/>
              <a:t>/total number of possible edges). </a:t>
            </a:r>
            <a:r>
              <a:rPr lang="en-GB" sz="2500" dirty="0" smtClean="0">
                <a:solidFill>
                  <a:srgbClr val="C00000"/>
                </a:solidFill>
              </a:rPr>
              <a:t>This determines local saturation effects that limit the epidemic (i.e. contact is already infected).</a:t>
            </a:r>
            <a:endParaRPr lang="en-GB" sz="2500" dirty="0" smtClean="0"/>
          </a:p>
        </p:txBody>
      </p:sp>
      <p:pic>
        <p:nvPicPr>
          <p:cNvPr id="62465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240" y="692696"/>
            <a:ext cx="2587614" cy="18796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Oval 5"/>
          <p:cNvSpPr/>
          <p:nvPr/>
        </p:nvSpPr>
        <p:spPr>
          <a:xfrm>
            <a:off x="7233959" y="4664076"/>
            <a:ext cx="144016" cy="144016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Oval 6"/>
          <p:cNvSpPr/>
          <p:nvPr/>
        </p:nvSpPr>
        <p:spPr>
          <a:xfrm>
            <a:off x="7954039" y="4664076"/>
            <a:ext cx="144016" cy="144016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Oval 7"/>
          <p:cNvSpPr/>
          <p:nvPr/>
        </p:nvSpPr>
        <p:spPr>
          <a:xfrm>
            <a:off x="7233959" y="5313057"/>
            <a:ext cx="144016" cy="144016"/>
          </a:xfrm>
          <a:prstGeom prst="ellipse">
            <a:avLst/>
          </a:prstGeom>
          <a:solidFill>
            <a:srgbClr val="FF0000"/>
          </a:solidFill>
          <a:ln w="127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Oval 8"/>
          <p:cNvSpPr/>
          <p:nvPr/>
        </p:nvSpPr>
        <p:spPr>
          <a:xfrm>
            <a:off x="7954039" y="5313057"/>
            <a:ext cx="144016" cy="144016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0" name="Straight Connector 9"/>
          <p:cNvCxnSpPr>
            <a:stCxn id="6" idx="6"/>
            <a:endCxn id="7" idx="2"/>
          </p:cNvCxnSpPr>
          <p:nvPr/>
        </p:nvCxnSpPr>
        <p:spPr>
          <a:xfrm>
            <a:off x="7377975" y="4736084"/>
            <a:ext cx="57606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7377975" y="5385065"/>
            <a:ext cx="57606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7305967" y="4808092"/>
            <a:ext cx="0" cy="49567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8033728" y="4808092"/>
            <a:ext cx="0" cy="49567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7" idx="3"/>
            <a:endCxn id="8" idx="7"/>
          </p:cNvCxnSpPr>
          <p:nvPr/>
        </p:nvCxnSpPr>
        <p:spPr>
          <a:xfrm flipH="1">
            <a:off x="7356884" y="4787001"/>
            <a:ext cx="618246" cy="54714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8051490" y="4871262"/>
            <a:ext cx="1050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 err="1" smtClean="0"/>
              <a:t>C</a:t>
            </a:r>
            <a:r>
              <a:rPr lang="en-GB" i="1" baseline="-25000" dirty="0" err="1" smtClean="0"/>
              <a:t>v</a:t>
            </a:r>
            <a:r>
              <a:rPr lang="en-GB" dirty="0" smtClean="0"/>
              <a:t> = 2/3</a:t>
            </a:r>
            <a:endParaRPr lang="en-GB" dirty="0"/>
          </a:p>
        </p:txBody>
      </p:sp>
      <p:sp>
        <p:nvSpPr>
          <p:cNvPr id="21" name="Oval 20"/>
          <p:cNvSpPr/>
          <p:nvPr/>
        </p:nvSpPr>
        <p:spPr>
          <a:xfrm>
            <a:off x="7233959" y="5756269"/>
            <a:ext cx="144016" cy="144016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Oval 21"/>
          <p:cNvSpPr/>
          <p:nvPr/>
        </p:nvSpPr>
        <p:spPr>
          <a:xfrm>
            <a:off x="7954039" y="5756269"/>
            <a:ext cx="144016" cy="144016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Oval 22"/>
          <p:cNvSpPr/>
          <p:nvPr/>
        </p:nvSpPr>
        <p:spPr>
          <a:xfrm>
            <a:off x="7233959" y="6405250"/>
            <a:ext cx="144016" cy="144016"/>
          </a:xfrm>
          <a:prstGeom prst="ellipse">
            <a:avLst/>
          </a:prstGeom>
          <a:solidFill>
            <a:srgbClr val="FF0000"/>
          </a:solidFill>
          <a:ln w="127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Oval 23"/>
          <p:cNvSpPr/>
          <p:nvPr/>
        </p:nvSpPr>
        <p:spPr>
          <a:xfrm>
            <a:off x="7954039" y="6405250"/>
            <a:ext cx="144016" cy="144016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6" name="Straight Connector 25"/>
          <p:cNvCxnSpPr/>
          <p:nvPr/>
        </p:nvCxnSpPr>
        <p:spPr>
          <a:xfrm>
            <a:off x="7377975" y="6477258"/>
            <a:ext cx="57606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7305967" y="5900285"/>
            <a:ext cx="0" cy="49567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22" idx="3"/>
            <a:endCxn id="23" idx="7"/>
          </p:cNvCxnSpPr>
          <p:nvPr/>
        </p:nvCxnSpPr>
        <p:spPr>
          <a:xfrm flipH="1">
            <a:off x="7356884" y="5879194"/>
            <a:ext cx="618246" cy="54714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8098055" y="6045210"/>
            <a:ext cx="1011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 err="1" smtClean="0"/>
              <a:t>C</a:t>
            </a:r>
            <a:r>
              <a:rPr lang="en-GB" i="1" baseline="-25000" dirty="0" err="1"/>
              <a:t>v</a:t>
            </a:r>
            <a:r>
              <a:rPr lang="en-GB" dirty="0" smtClean="0"/>
              <a:t> = 0/3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76969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Types of network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b="50001"/>
          <a:stretch/>
        </p:blipFill>
        <p:spPr>
          <a:xfrm>
            <a:off x="345206" y="1196752"/>
            <a:ext cx="8475813" cy="458106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975642" y="6453336"/>
            <a:ext cx="18453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/>
              <a:t>Leventhal et al. 2014</a:t>
            </a:r>
            <a:endParaRPr lang="en-GB" sz="1400" dirty="0"/>
          </a:p>
        </p:txBody>
      </p:sp>
      <p:sp>
        <p:nvSpPr>
          <p:cNvPr id="6" name="TextBox 5"/>
          <p:cNvSpPr txBox="1"/>
          <p:nvPr/>
        </p:nvSpPr>
        <p:spPr>
          <a:xfrm>
            <a:off x="5004048" y="5423079"/>
            <a:ext cx="14702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/>
              <a:t>Degree distribution</a:t>
            </a:r>
          </a:p>
          <a:p>
            <a:r>
              <a:rPr lang="en-GB" sz="1200" dirty="0" smtClean="0"/>
              <a:t>follows power law</a:t>
            </a:r>
            <a:endParaRPr lang="en-GB" sz="1200" dirty="0"/>
          </a:p>
        </p:txBody>
      </p:sp>
      <p:sp>
        <p:nvSpPr>
          <p:cNvPr id="10" name="TextBox 9"/>
          <p:cNvSpPr txBox="1"/>
          <p:nvPr/>
        </p:nvSpPr>
        <p:spPr>
          <a:xfrm>
            <a:off x="7092280" y="5423079"/>
            <a:ext cx="14478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/>
              <a:t>Mostly local, some</a:t>
            </a:r>
          </a:p>
          <a:p>
            <a:r>
              <a:rPr lang="en-GB" sz="1200" dirty="0"/>
              <a:t>l</a:t>
            </a:r>
            <a:r>
              <a:rPr lang="en-GB" sz="1200" dirty="0" smtClean="0"/>
              <a:t>ong distance</a:t>
            </a:r>
            <a:endParaRPr lang="en-GB" sz="1200" dirty="0"/>
          </a:p>
        </p:txBody>
      </p:sp>
      <p:sp>
        <p:nvSpPr>
          <p:cNvPr id="11" name="TextBox 10"/>
          <p:cNvSpPr txBox="1"/>
          <p:nvPr/>
        </p:nvSpPr>
        <p:spPr>
          <a:xfrm>
            <a:off x="2722674" y="5500818"/>
            <a:ext cx="16241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smtClean="0"/>
              <a:t>Random connections</a:t>
            </a:r>
            <a:endParaRPr lang="en-GB" sz="1200" dirty="0"/>
          </a:p>
        </p:txBody>
      </p:sp>
      <p:sp>
        <p:nvSpPr>
          <p:cNvPr id="12" name="TextBox 11"/>
          <p:cNvSpPr txBox="1"/>
          <p:nvPr/>
        </p:nvSpPr>
        <p:spPr>
          <a:xfrm>
            <a:off x="497564" y="5500818"/>
            <a:ext cx="14542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/>
              <a:t>All individuals</a:t>
            </a:r>
          </a:p>
          <a:p>
            <a:r>
              <a:rPr lang="en-GB" sz="1200" dirty="0" smtClean="0"/>
              <a:t>have same degree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557483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3" name="Text Box 4"/>
          <p:cNvSpPr txBox="1">
            <a:spLocks noChangeArrowheads="1"/>
          </p:cNvSpPr>
          <p:nvPr/>
        </p:nvSpPr>
        <p:spPr bwMode="auto">
          <a:xfrm>
            <a:off x="584713" y="1412776"/>
            <a:ext cx="7156767" cy="2031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Tx/>
              <a:buChar char="•"/>
            </a:pPr>
            <a:r>
              <a:rPr lang="en-GB" b="0" dirty="0"/>
              <a:t>Consider a simple SIR epidemic spreading on </a:t>
            </a:r>
            <a:r>
              <a:rPr lang="en-GB" b="0" dirty="0" smtClean="0"/>
              <a:t>a </a:t>
            </a:r>
            <a:r>
              <a:rPr lang="en-GB" b="0" dirty="0"/>
              <a:t>network. </a:t>
            </a:r>
          </a:p>
          <a:p>
            <a:endParaRPr lang="en-GB" b="0" dirty="0"/>
          </a:p>
          <a:p>
            <a:pPr>
              <a:buFontTx/>
              <a:buChar char="•"/>
            </a:pPr>
            <a:r>
              <a:rPr lang="en-GB" b="0" dirty="0"/>
              <a:t>The basic reproductive number </a:t>
            </a:r>
            <a:endParaRPr lang="en-GB" b="0" dirty="0" smtClean="0"/>
          </a:p>
          <a:p>
            <a:pPr>
              <a:buFontTx/>
              <a:buChar char="•"/>
            </a:pPr>
            <a:endParaRPr lang="en-GB" dirty="0"/>
          </a:p>
          <a:p>
            <a:endParaRPr lang="en-GB" dirty="0" smtClean="0"/>
          </a:p>
          <a:p>
            <a:r>
              <a:rPr lang="en-GB" dirty="0" smtClean="0"/>
              <a:t>where cv is the coefficient of variation for the degree distribution </a:t>
            </a:r>
            <a:r>
              <a:rPr lang="en-GB" i="1" dirty="0" smtClean="0"/>
              <a:t>f(k)</a:t>
            </a:r>
            <a:r>
              <a:rPr lang="en-GB" dirty="0" smtClean="0"/>
              <a:t> </a:t>
            </a:r>
          </a:p>
          <a:p>
            <a:r>
              <a:rPr lang="en-GB" dirty="0" smtClean="0"/>
              <a:t>(standard deviation divided by the mean) and    the mean.</a:t>
            </a:r>
          </a:p>
        </p:txBody>
      </p:sp>
      <p:graphicFrame>
        <p:nvGraphicFramePr>
          <p:cNvPr id="7171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84174506"/>
              </p:ext>
            </p:extLst>
          </p:nvPr>
        </p:nvGraphicFramePr>
        <p:xfrm>
          <a:off x="3963988" y="1773238"/>
          <a:ext cx="2319337" cy="858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592" name="Equation" r:id="rId3" imgW="1130040" imgH="419040" progId="Equation.DSMT4">
                  <p:embed/>
                </p:oleObj>
              </mc:Choice>
              <mc:Fallback>
                <p:oleObj name="Equation" r:id="rId3" imgW="1130040" imgH="419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63988" y="1773238"/>
                        <a:ext cx="2319337" cy="858837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Transmission on a network</a:t>
            </a:r>
            <a:endParaRPr lang="en-GB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60886787"/>
              </p:ext>
            </p:extLst>
          </p:nvPr>
        </p:nvGraphicFramePr>
        <p:xfrm>
          <a:off x="5278462" y="3068960"/>
          <a:ext cx="229642" cy="334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593" name="Equation" r:id="rId5" imgW="139680" imgH="203040" progId="Equation.DSMT4">
                  <p:embed/>
                </p:oleObj>
              </mc:Choice>
              <mc:Fallback>
                <p:oleObj name="Equation" r:id="rId5" imgW="13968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278462" y="3068960"/>
                        <a:ext cx="229642" cy="334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58" t="16827" r="36886" b="46889"/>
          <a:stretch/>
        </p:blipFill>
        <p:spPr bwMode="auto">
          <a:xfrm>
            <a:off x="1043608" y="3602382"/>
            <a:ext cx="2438401" cy="22897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57" t="53582" r="38101" b="11194"/>
          <a:stretch/>
        </p:blipFill>
        <p:spPr bwMode="auto">
          <a:xfrm>
            <a:off x="5004048" y="3669020"/>
            <a:ext cx="2334323" cy="22228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635072" y="6165304"/>
            <a:ext cx="12554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cv = 0.137</a:t>
            </a:r>
            <a:endParaRPr lang="en-GB" dirty="0"/>
          </a:p>
        </p:txBody>
      </p:sp>
      <p:sp>
        <p:nvSpPr>
          <p:cNvPr id="12" name="TextBox 11"/>
          <p:cNvSpPr txBox="1"/>
          <p:nvPr/>
        </p:nvSpPr>
        <p:spPr>
          <a:xfrm>
            <a:off x="5543473" y="6156549"/>
            <a:ext cx="1127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cv = 15.3</a:t>
            </a:r>
          </a:p>
        </p:txBody>
      </p:sp>
    </p:spTree>
    <p:extLst>
      <p:ext uri="{BB962C8B-B14F-4D97-AF65-F5344CB8AC3E}">
        <p14:creationId xmlns:p14="http://schemas.microsoft.com/office/powerpoint/2010/main" val="2668917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smtClean="0"/>
              <a:t>Lecture outline</a:t>
            </a:r>
          </a:p>
        </p:txBody>
      </p:sp>
      <p:sp>
        <p:nvSpPr>
          <p:cNvPr id="2150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 eaLnBrk="1" hangingPunct="1">
              <a:spcBef>
                <a:spcPts val="1200"/>
              </a:spcBef>
              <a:spcAft>
                <a:spcPts val="1200"/>
              </a:spcAft>
              <a:buFont typeface="Calibri" charset="0"/>
              <a:buAutoNum type="arabicPeriod"/>
            </a:pPr>
            <a:r>
              <a:rPr lang="en-GB" dirty="0" smtClean="0"/>
              <a:t>Key concepts for heterogeneity in disease transmission</a:t>
            </a:r>
          </a:p>
          <a:p>
            <a:pPr marL="514350" indent="-514350" eaLnBrk="1" hangingPunct="1">
              <a:spcBef>
                <a:spcPts val="1200"/>
              </a:spcBef>
              <a:spcAft>
                <a:spcPts val="1200"/>
              </a:spcAft>
              <a:buFont typeface="Calibri" charset="0"/>
              <a:buAutoNum type="arabicPeriod"/>
            </a:pPr>
            <a:r>
              <a:rPr lang="en-GB" dirty="0" smtClean="0"/>
              <a:t>Emergent epidemic dynamics</a:t>
            </a:r>
          </a:p>
          <a:p>
            <a:pPr marL="514350" indent="-514350" eaLnBrk="1" hangingPunct="1">
              <a:spcBef>
                <a:spcPts val="1200"/>
              </a:spcBef>
              <a:spcAft>
                <a:spcPts val="1200"/>
              </a:spcAft>
              <a:buFontTx/>
              <a:buAutoNum type="arabicPeriod"/>
            </a:pPr>
            <a:r>
              <a:rPr lang="en-GB" dirty="0" smtClean="0"/>
              <a:t>Modelling approaches to heterogeneity and non-random mixing</a:t>
            </a:r>
          </a:p>
          <a:p>
            <a:pPr marL="514350" indent="-514350" eaLnBrk="1" hangingPunct="1">
              <a:spcBef>
                <a:spcPts val="1200"/>
              </a:spcBef>
              <a:spcAft>
                <a:spcPts val="1200"/>
              </a:spcAft>
              <a:buFontTx/>
              <a:buAutoNum type="arabicPeriod"/>
            </a:pPr>
            <a:r>
              <a:rPr lang="en-GB" dirty="0" smtClean="0"/>
              <a:t>Contact networks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Typical SIR model epidemics on different types of network</a:t>
            </a:r>
            <a:endParaRPr lang="en-GB" dirty="0"/>
          </a:p>
        </p:txBody>
      </p:sp>
      <p:pic>
        <p:nvPicPr>
          <p:cNvPr id="1054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09" r="7474"/>
          <a:stretch/>
        </p:blipFill>
        <p:spPr bwMode="auto">
          <a:xfrm>
            <a:off x="179512" y="2061597"/>
            <a:ext cx="5465694" cy="41764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t="50000" r="64756"/>
          <a:stretch/>
        </p:blipFill>
        <p:spPr>
          <a:xfrm>
            <a:off x="6005246" y="1902092"/>
            <a:ext cx="3024336" cy="463799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71600" y="1917581"/>
            <a:ext cx="18357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/>
              <a:t>Theoretical networks</a:t>
            </a:r>
            <a:endParaRPr lang="en-GB" sz="1400" dirty="0"/>
          </a:p>
        </p:txBody>
      </p:sp>
      <p:sp>
        <p:nvSpPr>
          <p:cNvPr id="6" name="TextBox 5"/>
          <p:cNvSpPr txBox="1"/>
          <p:nvPr/>
        </p:nvSpPr>
        <p:spPr>
          <a:xfrm>
            <a:off x="6005246" y="6540084"/>
            <a:ext cx="29899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/>
              <a:t>Keeling 2001, Leventhal et al. 2014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2553319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dirty="0" smtClean="0"/>
              <a:t>Further reading</a:t>
            </a:r>
            <a:endParaRPr lang="en-US" dirty="0" smtClean="0"/>
          </a:p>
        </p:txBody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None/>
            </a:pPr>
            <a:r>
              <a:rPr lang="en-GB" sz="2400" dirty="0" smtClean="0"/>
              <a:t>Grassly NC &amp; Fraser C. </a:t>
            </a:r>
            <a:r>
              <a:rPr lang="en-GB" sz="2400" dirty="0"/>
              <a:t>Mathematical models of infectious disease transmission. </a:t>
            </a:r>
            <a:r>
              <a:rPr lang="en-GB" sz="2400" i="1" dirty="0"/>
              <a:t>Nat Rev </a:t>
            </a:r>
            <a:r>
              <a:rPr lang="en-GB" sz="2400" i="1" dirty="0" err="1"/>
              <a:t>Microbiol</a:t>
            </a:r>
            <a:r>
              <a:rPr lang="en-GB" sz="2400" i="1" dirty="0"/>
              <a:t> 2008; </a:t>
            </a:r>
            <a:r>
              <a:rPr lang="en-GB" sz="2400" b="1" i="1" dirty="0"/>
              <a:t>6: 477-87</a:t>
            </a:r>
            <a:r>
              <a:rPr lang="en-GB" sz="2400" b="1" i="1" dirty="0" smtClean="0"/>
              <a:t>.</a:t>
            </a:r>
          </a:p>
          <a:p>
            <a:pPr eaLnBrk="1" hangingPunct="1">
              <a:buNone/>
            </a:pPr>
            <a:endParaRPr lang="en-GB" sz="2400" b="1" i="1" dirty="0"/>
          </a:p>
          <a:p>
            <a:pPr eaLnBrk="1" hangingPunct="1">
              <a:buNone/>
            </a:pPr>
            <a:r>
              <a:rPr lang="en-GB" sz="2400" dirty="0" err="1" smtClean="0"/>
              <a:t>Vynnycky</a:t>
            </a:r>
            <a:r>
              <a:rPr lang="en-GB" sz="2400" dirty="0" smtClean="0"/>
              <a:t> E and White RG </a:t>
            </a:r>
            <a:r>
              <a:rPr lang="en-GB" sz="2400" i="1" dirty="0" smtClean="0"/>
              <a:t>An Introduction to Infectious Disease Modelling. </a:t>
            </a:r>
            <a:r>
              <a:rPr lang="en-GB" sz="2400" dirty="0" smtClean="0"/>
              <a:t>2010.</a:t>
            </a:r>
            <a:r>
              <a:rPr lang="en-GB" sz="2400" i="1" dirty="0" smtClean="0"/>
              <a:t> </a:t>
            </a:r>
            <a:r>
              <a:rPr lang="en-GB" sz="2400" smtClean="0"/>
              <a:t>Chapter 7 How do models deal with contact patterns?</a:t>
            </a:r>
            <a:endParaRPr lang="en-GB" sz="2400" b="1" i="1" dirty="0"/>
          </a:p>
          <a:p>
            <a:pPr eaLnBrk="1" hangingPunct="1">
              <a:buNone/>
            </a:pPr>
            <a:endParaRPr lang="en-GB" sz="2400" b="1" i="1" dirty="0"/>
          </a:p>
          <a:p>
            <a:pPr eaLnBrk="1" hangingPunct="1">
              <a:buFontTx/>
              <a:buNone/>
            </a:pPr>
            <a:endParaRPr lang="en-US" sz="2400" b="1" i="1" dirty="0"/>
          </a:p>
          <a:p>
            <a:pPr eaLnBrk="1" hangingPunct="1">
              <a:buFontTx/>
              <a:buNone/>
            </a:pPr>
            <a:endParaRPr lang="en-US" sz="2400" dirty="0" err="1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Types of network</a:t>
            </a:r>
            <a:endParaRPr lang="en-GB" dirty="0"/>
          </a:p>
        </p:txBody>
      </p:sp>
      <p:pic>
        <p:nvPicPr>
          <p:cNvPr id="1034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85"/>
          <a:stretch/>
        </p:blipFill>
        <p:spPr bwMode="auto">
          <a:xfrm>
            <a:off x="323528" y="1170667"/>
            <a:ext cx="8568952" cy="56614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6300192" y="5373216"/>
            <a:ext cx="11144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P(</a:t>
            </a:r>
            <a:r>
              <a:rPr lang="en-US" i="1" dirty="0"/>
              <a:t>k</a:t>
            </a:r>
            <a:r>
              <a:rPr lang="en-US" dirty="0"/>
              <a:t>) ~ </a:t>
            </a:r>
            <a:r>
              <a:rPr lang="en-US" i="1" dirty="0"/>
              <a:t>k</a:t>
            </a:r>
            <a:r>
              <a:rPr lang="en-US" baseline="30000" dirty="0"/>
              <a:t>-</a:t>
            </a:r>
            <a:r>
              <a:rPr lang="en-US" i="1" baseline="30000" dirty="0"/>
              <a:t>γ</a:t>
            </a:r>
          </a:p>
        </p:txBody>
      </p:sp>
    </p:spTree>
    <p:extLst>
      <p:ext uri="{BB962C8B-B14F-4D97-AF65-F5344CB8AC3E}">
        <p14:creationId xmlns:p14="http://schemas.microsoft.com/office/powerpoint/2010/main" val="195439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GB" smtClean="0"/>
          </a:p>
        </p:txBody>
      </p:sp>
      <p:pic>
        <p:nvPicPr>
          <p:cNvPr id="25603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8572500" cy="8782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Box 1"/>
          <p:cNvSpPr txBox="1"/>
          <p:nvPr/>
        </p:nvSpPr>
        <p:spPr>
          <a:xfrm>
            <a:off x="179512" y="188640"/>
            <a:ext cx="21602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/>
              <a:t>A large transmission tree</a:t>
            </a:r>
            <a:endParaRPr lang="en-GB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smtClean="0"/>
              <a:t>Definitions</a:t>
            </a:r>
          </a:p>
        </p:txBody>
      </p:sp>
      <p:sp>
        <p:nvSpPr>
          <p:cNvPr id="27651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GB" sz="2400" smtClean="0"/>
              <a:t>If </a:t>
            </a:r>
            <a:r>
              <a:rPr lang="en-GB" sz="2400" i="1" smtClean="0"/>
              <a:t>Y</a:t>
            </a:r>
            <a:r>
              <a:rPr lang="en-GB" sz="2400" smtClean="0"/>
              <a:t> is the number of secondary infections generated by a single infected individual, then the probability function describing the distribution of </a:t>
            </a:r>
            <a:r>
              <a:rPr lang="en-GB" sz="2400" i="1" smtClean="0"/>
              <a:t>Y </a:t>
            </a:r>
            <a:r>
              <a:rPr lang="en-GB" sz="2400" smtClean="0"/>
              <a:t>is referred to as the </a:t>
            </a:r>
            <a:r>
              <a:rPr lang="en-GB" sz="2400" b="1" smtClean="0"/>
              <a:t>offspring distribution</a:t>
            </a:r>
          </a:p>
          <a:p>
            <a:pPr eaLnBrk="1" hangingPunct="1"/>
            <a:endParaRPr lang="en-GB" sz="2400" b="1" smtClean="0"/>
          </a:p>
          <a:p>
            <a:pPr eaLnBrk="1" hangingPunct="1"/>
            <a:r>
              <a:rPr lang="en-GB" sz="2400" smtClean="0"/>
              <a:t>If </a:t>
            </a:r>
            <a:r>
              <a:rPr lang="en-GB" sz="2400" i="1" smtClean="0"/>
              <a:t>t</a:t>
            </a:r>
            <a:r>
              <a:rPr lang="en-GB" sz="2400" smtClean="0"/>
              <a:t> is the time elapsed between one person being infected and infecting someone else, then the probability distribution of these times is the </a:t>
            </a:r>
            <a:r>
              <a:rPr lang="en-GB" sz="2400" b="1" smtClean="0"/>
              <a:t>generation time distribution</a:t>
            </a:r>
            <a:r>
              <a:rPr lang="en-GB" sz="2400" smtClean="0"/>
              <a:t>, denoted </a:t>
            </a:r>
            <a:r>
              <a:rPr lang="en-GB" sz="2400" i="1" smtClean="0">
                <a:latin typeface="Times New Roman" charset="0"/>
                <a:cs typeface="Times New Roman" charset="0"/>
              </a:rPr>
              <a:t>w</a:t>
            </a:r>
            <a:r>
              <a:rPr lang="en-GB" sz="2400" smtClean="0"/>
              <a:t>(</a:t>
            </a:r>
            <a:r>
              <a:rPr lang="en-GB" sz="2400" i="1" smtClean="0">
                <a:latin typeface="Times New Roman" charset="0"/>
                <a:cs typeface="Times New Roman" charset="0"/>
              </a:rPr>
              <a:t>t</a:t>
            </a:r>
            <a:r>
              <a:rPr lang="en-GB" sz="2400" smtClean="0"/>
              <a:t>)</a:t>
            </a:r>
          </a:p>
          <a:p>
            <a:pPr eaLnBrk="1" hangingPunct="1"/>
            <a:endParaRPr lang="en-GB" sz="2400" b="1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smtClean="0"/>
              <a:t>Factors determining the offspring and generation time distributions</a:t>
            </a:r>
          </a:p>
        </p:txBody>
      </p:sp>
      <p:sp>
        <p:nvSpPr>
          <p:cNvPr id="2969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 eaLnBrk="1" hangingPunct="1">
              <a:buFont typeface="Calibri" charset="0"/>
              <a:buAutoNum type="arabicPeriod"/>
            </a:pPr>
            <a:r>
              <a:rPr lang="en-GB" dirty="0" smtClean="0"/>
              <a:t>Infectiousness over time since exposure </a:t>
            </a:r>
            <a:r>
              <a:rPr lang="en-GB" i="1" dirty="0" smtClean="0">
                <a:latin typeface="Symbol" charset="2"/>
              </a:rPr>
              <a:t>β</a:t>
            </a:r>
            <a:r>
              <a:rPr lang="en-GB" dirty="0" smtClean="0"/>
              <a:t>(</a:t>
            </a:r>
            <a:r>
              <a:rPr lang="en-GB" i="1" dirty="0" smtClean="0">
                <a:latin typeface="Symbol" charset="2"/>
              </a:rPr>
              <a:t>t</a:t>
            </a:r>
            <a:r>
              <a:rPr lang="en-GB" dirty="0" smtClean="0"/>
              <a:t>)</a:t>
            </a:r>
          </a:p>
          <a:p>
            <a:pPr marL="514350" indent="-514350" eaLnBrk="1" hangingPunct="1">
              <a:buFont typeface="Calibri" charset="0"/>
              <a:buAutoNum type="arabicPeriod"/>
            </a:pPr>
            <a:r>
              <a:rPr lang="en-GB" dirty="0" smtClean="0"/>
              <a:t>Contact patterns</a:t>
            </a:r>
          </a:p>
          <a:p>
            <a:pPr marL="514350" indent="-514350" eaLnBrk="1" hangingPunct="1">
              <a:buFont typeface="Calibri" charset="0"/>
              <a:buAutoNum type="arabicPeriod"/>
            </a:pPr>
            <a:r>
              <a:rPr lang="en-GB" dirty="0" smtClean="0"/>
              <a:t>Susceptibility of contacts and process of transmission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smtClean="0"/>
              <a:t>Typical infectiousness over time since infection for three major pathogens</a:t>
            </a:r>
          </a:p>
        </p:txBody>
      </p:sp>
      <p:pic>
        <p:nvPicPr>
          <p:cNvPr id="30723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9150" y="2338388"/>
            <a:ext cx="7504113" cy="2181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smtClean="0"/>
              <a:t>The reproductive number in a randomly mixing population</a:t>
            </a:r>
          </a:p>
        </p:txBody>
      </p:sp>
      <p:sp>
        <p:nvSpPr>
          <p:cNvPr id="32773" name="Content Placeholder 2"/>
          <p:cNvSpPr>
            <a:spLocks noGrp="1"/>
          </p:cNvSpPr>
          <p:nvPr>
            <p:ph idx="1"/>
          </p:nvPr>
        </p:nvSpPr>
        <p:spPr>
          <a:xfrm>
            <a:off x="457200" y="1474788"/>
            <a:ext cx="8472488" cy="4525962"/>
          </a:xfrm>
        </p:spPr>
        <p:txBody>
          <a:bodyPr/>
          <a:lstStyle/>
          <a:p>
            <a:pPr marL="0" indent="0" eaLnBrk="1" hangingPunct="1">
              <a:buFontTx/>
              <a:buNone/>
            </a:pPr>
            <a:r>
              <a:rPr lang="en-GB" sz="2400" smtClean="0"/>
              <a:t>Formally,  the probability that an infected person will infect another person during a small time-interval between </a:t>
            </a:r>
            <a:r>
              <a:rPr lang="en-GB" sz="2400" i="1" smtClean="0">
                <a:latin typeface="Symbol" charset="2"/>
              </a:rPr>
              <a:t>t</a:t>
            </a:r>
            <a:r>
              <a:rPr lang="en-GB" sz="2400" smtClean="0"/>
              <a:t> and </a:t>
            </a:r>
            <a:r>
              <a:rPr lang="en-GB" sz="2400" i="1" smtClean="0">
                <a:latin typeface="Symbol" charset="2"/>
              </a:rPr>
              <a:t>t </a:t>
            </a:r>
            <a:r>
              <a:rPr lang="en-GB" sz="2400" smtClean="0">
                <a:latin typeface="Symbol" charset="2"/>
              </a:rPr>
              <a:t>+</a:t>
            </a:r>
            <a:r>
              <a:rPr lang="en-GB" sz="2400" i="1" smtClean="0">
                <a:latin typeface="Symbol" charset="2"/>
                <a:cs typeface="Times New Roman" charset="0"/>
              </a:rPr>
              <a:t>d</a:t>
            </a:r>
            <a:r>
              <a:rPr lang="en-GB" sz="2400" i="1" smtClean="0">
                <a:latin typeface="Times New Roman" charset="0"/>
                <a:cs typeface="Times New Roman" charset="0"/>
              </a:rPr>
              <a:t>t</a:t>
            </a:r>
            <a:r>
              <a:rPr lang="en-GB" sz="2400" smtClean="0"/>
              <a:t> is </a:t>
            </a:r>
          </a:p>
          <a:p>
            <a:pPr marL="0" indent="0" eaLnBrk="1" hangingPunct="1">
              <a:buFontTx/>
              <a:buNone/>
            </a:pPr>
            <a:r>
              <a:rPr lang="en-GB" sz="2400" smtClean="0"/>
              <a:t>	     , where </a:t>
            </a:r>
            <a:r>
              <a:rPr lang="en-GB" sz="2400" i="1" smtClean="0">
                <a:latin typeface="Times New Roman" charset="0"/>
                <a:cs typeface="Times New Roman" charset="0"/>
              </a:rPr>
              <a:t>s</a:t>
            </a:r>
            <a:r>
              <a:rPr lang="en-GB" sz="2400" smtClean="0"/>
              <a:t> is the probability that the other person is susceptible to infection. </a:t>
            </a:r>
          </a:p>
          <a:p>
            <a:pPr marL="0" indent="0" eaLnBrk="1" hangingPunct="1">
              <a:buFontTx/>
              <a:buNone/>
            </a:pPr>
            <a:r>
              <a:rPr lang="en-GB" sz="2400" smtClean="0"/>
              <a:t>Summing up or integrating infectiousness over the time since infection gives the expected number of offspring,</a:t>
            </a:r>
          </a:p>
          <a:p>
            <a:pPr marL="0" indent="0" eaLnBrk="1" hangingPunct="1">
              <a:buFontTx/>
              <a:buNone/>
            </a:pPr>
            <a:endParaRPr lang="en-GB" sz="2400" smtClean="0"/>
          </a:p>
          <a:p>
            <a:pPr marL="0" indent="0" eaLnBrk="1" hangingPunct="1">
              <a:buFontTx/>
              <a:buNone/>
            </a:pPr>
            <a:endParaRPr lang="en-GB" sz="2400" smtClean="0"/>
          </a:p>
          <a:p>
            <a:pPr marL="0" indent="0" eaLnBrk="1" hangingPunct="1">
              <a:buFontTx/>
              <a:buNone/>
            </a:pPr>
            <a:r>
              <a:rPr lang="en-GB" sz="2400" smtClean="0"/>
              <a:t>In a randomly mixing population averaging this quantity over all individuals gives the reproduction number </a:t>
            </a:r>
            <a:r>
              <a:rPr lang="en-GB" sz="2400" i="1" smtClean="0"/>
              <a:t>R</a:t>
            </a:r>
          </a:p>
          <a:p>
            <a:pPr marL="0" indent="0" eaLnBrk="1" hangingPunct="1">
              <a:buFontTx/>
              <a:buNone/>
            </a:pPr>
            <a:r>
              <a:rPr lang="en-GB" sz="2400" smtClean="0"/>
              <a:t>In a naïve entirely susceptible population (</a:t>
            </a:r>
            <a:r>
              <a:rPr lang="en-GB" sz="2400" i="1" smtClean="0">
                <a:latin typeface="Times New Roman" charset="0"/>
                <a:cs typeface="Times New Roman" charset="0"/>
              </a:rPr>
              <a:t>s</a:t>
            </a:r>
            <a:r>
              <a:rPr lang="en-GB" sz="2400" smtClean="0"/>
              <a:t>=1) this is called the basic reproduction number </a:t>
            </a:r>
            <a:r>
              <a:rPr lang="en-GB" sz="2400" i="1" smtClean="0"/>
              <a:t>R</a:t>
            </a:r>
            <a:r>
              <a:rPr lang="en-GB" sz="2400" baseline="-25000" smtClean="0"/>
              <a:t>0</a:t>
            </a:r>
          </a:p>
        </p:txBody>
      </p:sp>
      <p:sp>
        <p:nvSpPr>
          <p:cNvPr id="32774" name="Rectangle 2"/>
          <p:cNvSpPr>
            <a:spLocks noChangeArrowheads="1"/>
          </p:cNvSpPr>
          <p:nvPr/>
        </p:nvSpPr>
        <p:spPr bwMode="auto">
          <a:xfrm>
            <a:off x="0" y="331788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GB"/>
          </a:p>
        </p:txBody>
      </p:sp>
      <p:graphicFrame>
        <p:nvGraphicFramePr>
          <p:cNvPr id="32770" name="Object 1"/>
          <p:cNvGraphicFramePr>
            <a:graphicFrameLocks noChangeAspect="1"/>
          </p:cNvGraphicFramePr>
          <p:nvPr/>
        </p:nvGraphicFramePr>
        <p:xfrm>
          <a:off x="642938" y="3857625"/>
          <a:ext cx="2428875" cy="960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94" name="Equation" r:id="rId4" imgW="1180588" imgH="469696" progId="Equation.DSMT4">
                  <p:embed/>
                </p:oleObj>
              </mc:Choice>
              <mc:Fallback>
                <p:oleObj name="Equation" r:id="rId4" imgW="1180588" imgH="469696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2938" y="3857625"/>
                        <a:ext cx="2428875" cy="9604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775" name="Rectangle 3"/>
          <p:cNvSpPr>
            <a:spLocks noChangeArrowheads="1"/>
          </p:cNvSpPr>
          <p:nvPr/>
        </p:nvSpPr>
        <p:spPr bwMode="auto">
          <a:xfrm>
            <a:off x="0" y="331788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GB"/>
          </a:p>
        </p:txBody>
      </p:sp>
      <p:graphicFrame>
        <p:nvGraphicFramePr>
          <p:cNvPr id="32771" name="Object 2"/>
          <p:cNvGraphicFramePr>
            <a:graphicFrameLocks noChangeAspect="1"/>
          </p:cNvGraphicFramePr>
          <p:nvPr/>
        </p:nvGraphicFramePr>
        <p:xfrm>
          <a:off x="528638" y="2332038"/>
          <a:ext cx="1185862" cy="500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95" name="Equation" r:id="rId6" imgW="609336" imgH="253890" progId="Equation.DSMT4">
                  <p:embed/>
                </p:oleObj>
              </mc:Choice>
              <mc:Fallback>
                <p:oleObj name="Equation" r:id="rId6" imgW="609336" imgH="253890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8638" y="2332038"/>
                        <a:ext cx="1185862" cy="5000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smtClean="0"/>
              <a:t>Variation in infectiousness</a:t>
            </a:r>
          </a:p>
        </p:txBody>
      </p:sp>
      <p:sp>
        <p:nvSpPr>
          <p:cNvPr id="3481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GB" sz="2400" smtClean="0"/>
              <a:t>Infectiousness typically varies among infected individuals (e.g. because of host-pathogen genetics, behaviour of the host, )</a:t>
            </a:r>
          </a:p>
          <a:p>
            <a:pPr eaLnBrk="1" hangingPunct="1"/>
            <a:endParaRPr lang="en-GB" sz="2400" smtClean="0"/>
          </a:p>
          <a:p>
            <a:pPr eaLnBrk="1" hangingPunct="1"/>
            <a:r>
              <a:rPr lang="en-GB" sz="2400" smtClean="0"/>
              <a:t>The offspring and generation time distributions can be derived as a function of the variation in  β(</a:t>
            </a:r>
            <a:r>
              <a:rPr lang="en-GB" sz="2400" i="1" smtClean="0">
                <a:latin typeface="Symbol" charset="2"/>
              </a:rPr>
              <a:t>t</a:t>
            </a:r>
            <a:r>
              <a:rPr lang="en-GB" sz="2400" smtClean="0"/>
              <a:t>)</a:t>
            </a:r>
          </a:p>
          <a:p>
            <a:pPr eaLnBrk="1" hangingPunct="1"/>
            <a:endParaRPr lang="en-GB" sz="2400" smtClean="0"/>
          </a:p>
          <a:p>
            <a:pPr eaLnBrk="1" hangingPunct="1"/>
            <a:r>
              <a:rPr lang="en-GB" sz="2400" smtClean="0"/>
              <a:t>For example, in the SIR model infected individuals are all equally infectious but the duration of infectiousness (and generation time) is exponentially distributed. This leads to a geometric offspring distribution.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2255</TotalTime>
  <Words>1198</Words>
  <Application>Microsoft Macintosh PowerPoint</Application>
  <PresentationFormat>On-screen Show (4:3)</PresentationFormat>
  <Paragraphs>191</Paragraphs>
  <Slides>32</Slides>
  <Notes>23</Notes>
  <HiddenSlides>0</HiddenSlides>
  <MMClips>0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5" baseType="lpstr">
      <vt:lpstr>Baskerville</vt:lpstr>
      <vt:lpstr>Calibri</vt:lpstr>
      <vt:lpstr>Cambria Math</vt:lpstr>
      <vt:lpstr>Euclid</vt:lpstr>
      <vt:lpstr>Palatino Linotype</vt:lpstr>
      <vt:lpstr>arial</vt:lpstr>
      <vt:lpstr>arial</vt:lpstr>
      <vt:lpstr>ＭＳ Ｐゴシック</vt:lpstr>
      <vt:lpstr>msgothic</vt:lpstr>
      <vt:lpstr>Symbol</vt:lpstr>
      <vt:lpstr>Times New Roman</vt:lpstr>
      <vt:lpstr>Default Design</vt:lpstr>
      <vt:lpstr>Equation</vt:lpstr>
      <vt:lpstr>Individual heterogeneity, non-random mixing and networks</vt:lpstr>
      <vt:lpstr>Heterogeneity in disease transmission</vt:lpstr>
      <vt:lpstr>Lecture outline</vt:lpstr>
      <vt:lpstr>PowerPoint Presentation</vt:lpstr>
      <vt:lpstr>Definitions</vt:lpstr>
      <vt:lpstr>Factors determining the offspring and generation time distributions</vt:lpstr>
      <vt:lpstr>Typical infectiousness over time since infection for three major pathogens</vt:lpstr>
      <vt:lpstr>The reproductive number in a randomly mixing population</vt:lpstr>
      <vt:lpstr>Variation in infectiousness</vt:lpstr>
      <vt:lpstr>SIR model offspring distribution</vt:lpstr>
      <vt:lpstr>Observed offspring distributions</vt:lpstr>
      <vt:lpstr>Estimating the offspring and generation time distributions</vt:lpstr>
      <vt:lpstr>Estimating the offspring and generation time distributions</vt:lpstr>
      <vt:lpstr>1918 influenza pandemic, London</vt:lpstr>
      <vt:lpstr>Fundamental concepts in mathematical infectious disease epidemiology</vt:lpstr>
      <vt:lpstr>Epidemics with random mixing (1)</vt:lpstr>
      <vt:lpstr>Epidemics with random mixing (2)</vt:lpstr>
      <vt:lpstr>Random and non-random mixing</vt:lpstr>
      <vt:lpstr>Non-random mixing</vt:lpstr>
      <vt:lpstr>Common modelling approaches to individual heterogeneity</vt:lpstr>
      <vt:lpstr>Modelling approaches to mixing patterns</vt:lpstr>
      <vt:lpstr>Who infects who?</vt:lpstr>
      <vt:lpstr>Compartmental ODE model with a mixing matrix</vt:lpstr>
      <vt:lpstr>Spatial transmission models</vt:lpstr>
      <vt:lpstr>Network models</vt:lpstr>
      <vt:lpstr>Network statistics (1)</vt:lpstr>
      <vt:lpstr>Network statistics (2)</vt:lpstr>
      <vt:lpstr>Types of network</vt:lpstr>
      <vt:lpstr>Transmission on a network</vt:lpstr>
      <vt:lpstr>Typical SIR model epidemics on different types of network</vt:lpstr>
      <vt:lpstr>Further reading</vt:lpstr>
      <vt:lpstr>Types of network</vt:lpstr>
    </vt:vector>
  </TitlesOfParts>
  <Company>Imperial College</Company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Nicholas Grassly</dc:creator>
  <cp:lastModifiedBy>Grassly, Nicholas C</cp:lastModifiedBy>
  <cp:revision>348</cp:revision>
  <dcterms:created xsi:type="dcterms:W3CDTF">2010-02-24T23:04:43Z</dcterms:created>
  <dcterms:modified xsi:type="dcterms:W3CDTF">2017-11-09T16:58:19Z</dcterms:modified>
</cp:coreProperties>
</file>